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800" cy="1664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729720" y="3173040"/>
            <a:ext cx="768780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729720" y="3455640"/>
            <a:ext cx="768780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800" cy="1664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9720" y="3173040"/>
            <a:ext cx="375156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69200" y="3173040"/>
            <a:ext cx="375156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69200" y="3455640"/>
            <a:ext cx="375156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729720" y="3455640"/>
            <a:ext cx="375156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800" cy="1664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729720" y="3173040"/>
            <a:ext cx="7687800" cy="540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729720" y="3173040"/>
            <a:ext cx="7687800" cy="540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4234680" y="3173040"/>
            <a:ext cx="677520" cy="540720"/>
          </a:xfrm>
          <a:prstGeom prst="rect">
            <a:avLst/>
          </a:prstGeom>
          <a:ln>
            <a:noFill/>
          </a:ln>
        </p:spPr>
      </p:pic>
      <p:pic>
        <p:nvPicPr>
          <p:cNvPr id="40" name="" descr=""/>
          <p:cNvPicPr/>
          <p:nvPr/>
        </p:nvPicPr>
        <p:blipFill>
          <a:blip r:embed="rId3"/>
          <a:stretch/>
        </p:blipFill>
        <p:spPr>
          <a:xfrm>
            <a:off x="4234680" y="3173040"/>
            <a:ext cx="677520" cy="540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800" cy="1664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729720" y="3173040"/>
            <a:ext cx="7687800" cy="54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800" cy="1664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729720" y="3173040"/>
            <a:ext cx="7687800" cy="540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800" cy="1664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729720" y="3173040"/>
            <a:ext cx="3751560" cy="540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69200" y="3173040"/>
            <a:ext cx="3751560" cy="540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800" cy="1664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729360" y="1322280"/>
            <a:ext cx="7687800" cy="7715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800" cy="1664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729720" y="3173040"/>
            <a:ext cx="375156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729720" y="3455640"/>
            <a:ext cx="375156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69200" y="3173040"/>
            <a:ext cx="3751560" cy="540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800" cy="1664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729720" y="3173040"/>
            <a:ext cx="3751560" cy="540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69200" y="3173040"/>
            <a:ext cx="375156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69200" y="3455640"/>
            <a:ext cx="375156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800" cy="1664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729720" y="3173040"/>
            <a:ext cx="375156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69200" y="3173040"/>
            <a:ext cx="375156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729720" y="3455640"/>
            <a:ext cx="7687800" cy="2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9ede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48744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 rot="16200000">
            <a:off x="1366560" y="1027800"/>
            <a:ext cx="45360" cy="37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 rot="16200000">
            <a:off x="995400" y="1026360"/>
            <a:ext cx="45360" cy="37548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800" cy="1664280"/>
          </a:xfrm>
          <a:prstGeom prst="rect">
            <a:avLst/>
          </a:prstGeom>
        </p:spPr>
        <p:txBody>
          <a:bodyPr tIns="91440" bIns="91440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ubTitle"/>
          </p:nvPr>
        </p:nvSpPr>
        <p:spPr>
          <a:xfrm>
            <a:off x="729720" y="3173040"/>
            <a:ext cx="7687800" cy="540720"/>
          </a:xfrm>
          <a:prstGeom prst="rect">
            <a:avLst/>
          </a:prstGeom>
        </p:spPr>
        <p:txBody>
          <a:bodyPr tIns="91440" bIns="91440"/>
          <a:p>
            <a:pPr algn="ctr"/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536320" y="474984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5C9A9738-D72A-4AF9-9C90-718F78588188}" type="slidenum">
              <a:rPr lang="fr-FR" sz="1000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&lt;numéro&gt;</a:t>
            </a:fld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1400" spc="-1">
                <a:latin typeface="Arial"/>
              </a:rPr>
              <a:t>Cliquez pour éditer le format du plan de texte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1400" spc="-1">
                <a:latin typeface="Arial"/>
              </a:rPr>
              <a:t>Second niveau de plan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1400" spc="-1">
                <a:latin typeface="Arial"/>
              </a:rPr>
              <a:t>Troisième niveau de plan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1400" spc="-1">
                <a:latin typeface="Arial"/>
              </a:rPr>
              <a:t>Quatrième niveau de plan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Arial"/>
              </a:rPr>
              <a:t>Cinquième niveau de plan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Arial"/>
              </a:rPr>
              <a:t>Sixième niveau de plan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Arial"/>
              </a:rPr>
              <a:t>Septième niveau de plan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166680" y="1191960"/>
            <a:ext cx="7687800" cy="16642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1" lang="fr-FR" sz="4200" spc="-1" strike="noStrike">
                <a:solidFill>
                  <a:srgbClr val="1a1a1a"/>
                </a:solidFill>
                <a:uFill>
                  <a:solidFill>
                    <a:srgbClr val="ffffff"/>
                  </a:solidFill>
                </a:uFill>
                <a:latin typeface="Raleway"/>
                <a:ea typeface="Raleway"/>
              </a:rPr>
              <a:t>Journée ateliers-débats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306720" y="2120400"/>
            <a:ext cx="6285960" cy="540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lang="fr-FR" sz="5200" spc="-1" strike="noStrike">
                <a:solidFill>
                  <a:srgbClr val="1a9988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Atelier 2 - Les précarités dans tous leurs états</a:t>
            </a:r>
            <a:endParaRPr/>
          </a:p>
        </p:txBody>
      </p:sp>
      <p:pic>
        <p:nvPicPr>
          <p:cNvPr id="43" name="Google Shape;88;p13" descr=""/>
          <p:cNvPicPr/>
          <p:nvPr/>
        </p:nvPicPr>
        <p:blipFill>
          <a:blip r:embed="rId1"/>
          <a:stretch/>
        </p:blipFill>
        <p:spPr>
          <a:xfrm>
            <a:off x="6593040" y="905040"/>
            <a:ext cx="2462400" cy="2110680"/>
          </a:xfrm>
          <a:prstGeom prst="rect">
            <a:avLst/>
          </a:prstGeom>
          <a:ln>
            <a:noFill/>
          </a:ln>
        </p:spPr>
      </p:pic>
      <p:sp>
        <p:nvSpPr>
          <p:cNvPr id="44" name="CustomShape 3"/>
          <p:cNvSpPr/>
          <p:nvPr/>
        </p:nvSpPr>
        <p:spPr>
          <a:xfrm>
            <a:off x="8874720" y="4917960"/>
            <a:ext cx="5787720" cy="67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4"/>
          <p:cNvSpPr/>
          <p:nvPr/>
        </p:nvSpPr>
        <p:spPr>
          <a:xfrm>
            <a:off x="6122160" y="3824280"/>
            <a:ext cx="2932920" cy="1426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>
              <a:lnSpc>
                <a:spcPct val="100000"/>
              </a:lnSpc>
            </a:pPr>
            <a:r>
              <a:rPr i="1"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EB Garamond"/>
                <a:ea typeface="EB Garamond"/>
              </a:rPr>
              <a:t>Support s’appuyant sur un powerpoint de </a:t>
            </a:r>
            <a:r>
              <a:rPr b="1" i="1"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EB Garamond"/>
                <a:ea typeface="EB Garamond"/>
              </a:rPr>
              <a:t>Caroline Muller,</a:t>
            </a:r>
            <a:r>
              <a:rPr i="1"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EB Garamond"/>
                <a:ea typeface="EB Garamond"/>
              </a:rPr>
              <a:t> MCF Université Rennes 2 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172800" y="438120"/>
            <a:ext cx="8701560" cy="9140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1" lang="fr-FR" sz="1800" spc="-1" strike="noStrike">
                <a:solidFill>
                  <a:srgbClr val="1a1a1a"/>
                </a:solidFill>
                <a:uFill>
                  <a:solidFill>
                    <a:srgbClr val="ffffff"/>
                  </a:solidFill>
                </a:uFill>
                <a:latin typeface="Raleway"/>
                <a:ea typeface="Raleway"/>
              </a:rPr>
              <a:t>Manque de moyens humains et financiers : le cas de l’université. </a:t>
            </a:r>
            <a:r>
              <a:rPr b="1" lang="fr-FR" sz="4200" spc="-1" strike="noStrike">
                <a:solidFill>
                  <a:srgbClr val="1a1a1a"/>
                </a:solidFill>
                <a:uFill>
                  <a:solidFill>
                    <a:srgbClr val="ffffff"/>
                  </a:solidFill>
                </a:uFill>
                <a:latin typeface="Raleway"/>
                <a:ea typeface="Raleway"/>
              </a:rPr>
              <a:t> 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715680" y="1302120"/>
            <a:ext cx="7712640" cy="19591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marL="457200" indent="-298080">
              <a:lnSpc>
                <a:spcPct val="115000"/>
              </a:lnSpc>
              <a:buClr>
                <a:srgbClr val="595959"/>
              </a:buClr>
              <a:buFont typeface="Arial"/>
              <a:buChar char="-"/>
            </a:pPr>
            <a:r>
              <a:rPr lang="fr-FR" sz="1100" spc="-1" strike="noStrike" u="sng">
                <a:solidFill>
                  <a:srgbClr val="1c3678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60 000 postes de titulaires</a:t>
            </a:r>
            <a:r>
              <a:rPr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et 18 milliards d’euros manquants pour l’université et la recherche. En France, les vacataires assurent l’équivalent de 13 000 postes de MCF. </a:t>
            </a:r>
            <a:endParaRPr/>
          </a:p>
          <a:p>
            <a:pPr marL="457200" indent="-304560">
              <a:lnSpc>
                <a:spcPct val="115000"/>
              </a:lnSpc>
              <a:buFont typeface="Arial"/>
              <a:buChar char="-"/>
            </a:pPr>
            <a:r>
              <a:rPr lang="fr-FR" sz="1200" spc="-1" strike="noStrike" u="sng">
                <a:solidFill>
                  <a:srgbClr val="1c3678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300 000 étudiant·e·s supplémentaires</a:t>
            </a:r>
            <a:r>
              <a:rPr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en dix ans mais 0€ en plus pour les accueillir. </a:t>
            </a:r>
            <a:endParaRPr/>
          </a:p>
        </p:txBody>
      </p:sp>
      <p:pic>
        <p:nvPicPr>
          <p:cNvPr id="48" name="Google Shape;97;p14" descr=""/>
          <p:cNvPicPr/>
          <p:nvPr/>
        </p:nvPicPr>
        <p:blipFill>
          <a:blip r:embed="rId1"/>
          <a:stretch/>
        </p:blipFill>
        <p:spPr>
          <a:xfrm>
            <a:off x="1785960" y="2038680"/>
            <a:ext cx="5036760" cy="2970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155880" y="517320"/>
            <a:ext cx="8701560" cy="9140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1" lang="fr-FR" sz="1800" spc="-1" strike="noStrike">
                <a:solidFill>
                  <a:srgbClr val="1a1a1a"/>
                </a:solidFill>
                <a:uFill>
                  <a:solidFill>
                    <a:srgbClr val="ffffff"/>
                  </a:solidFill>
                </a:uFill>
                <a:latin typeface="Raleway"/>
                <a:ea typeface="Raleway"/>
              </a:rPr>
              <a:t>Manque de moyens humains et financiers : le cas des BIATSS.  </a:t>
            </a:r>
            <a:endParaRPr/>
          </a:p>
        </p:txBody>
      </p:sp>
      <p:pic>
        <p:nvPicPr>
          <p:cNvPr id="50" name="Google Shape;103;p15" descr=""/>
          <p:cNvPicPr/>
          <p:nvPr/>
        </p:nvPicPr>
        <p:blipFill>
          <a:blip r:embed="rId1"/>
          <a:srcRect l="16646" t="42028" r="3598" b="4298"/>
          <a:stretch/>
        </p:blipFill>
        <p:spPr>
          <a:xfrm>
            <a:off x="1911960" y="3107880"/>
            <a:ext cx="5076000" cy="1923480"/>
          </a:xfrm>
          <a:prstGeom prst="rect">
            <a:avLst/>
          </a:prstGeom>
          <a:ln>
            <a:noFill/>
          </a:ln>
        </p:spPr>
      </p:pic>
      <p:sp>
        <p:nvSpPr>
          <p:cNvPr id="51" name="CustomShape 2"/>
          <p:cNvSpPr/>
          <p:nvPr/>
        </p:nvSpPr>
        <p:spPr>
          <a:xfrm>
            <a:off x="380160" y="1397880"/>
            <a:ext cx="8139960" cy="771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marL="457200" indent="-317160">
              <a:lnSpc>
                <a:spcPct val="100000"/>
              </a:lnSpc>
              <a:buFont typeface="Arial"/>
              <a:buChar char="-"/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Augmentation non maîtrisée d’effectifs de chercheur.e.s et doctorant.e.s à accompagner par de moins en moins de personnel pérenne. </a:t>
            </a:r>
            <a:endParaRPr/>
          </a:p>
          <a:p>
            <a:pPr marL="457200" indent="-317160">
              <a:lnSpc>
                <a:spcPct val="100000"/>
              </a:lnSpc>
              <a:buFont typeface="Arial"/>
              <a:buChar char="-"/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Recours accru à des postes mutualisés. </a:t>
            </a:r>
            <a:endParaRPr/>
          </a:p>
          <a:p>
            <a:pPr marL="457200" indent="-317160">
              <a:lnSpc>
                <a:spcPct val="100000"/>
              </a:lnSpc>
              <a:buFont typeface="Arial"/>
              <a:buChar char="-"/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Stagnation de certains personnels de cat B et C avec des salaires indignes (ex: 1800 euros net/mois après 33 ans de carrière et stagnation en catégorie B.) </a:t>
            </a:r>
            <a:endParaRPr/>
          </a:p>
          <a:p>
            <a:pPr marL="457200" indent="-317160">
              <a:lnSpc>
                <a:spcPct val="100000"/>
              </a:lnSpc>
              <a:buFont typeface="Arial"/>
              <a:buChar char="-"/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Mal-être au travail et invisibilisation (voire mépris) du travail des BIATSS.</a:t>
            </a:r>
            <a:endParaRPr/>
          </a:p>
          <a:p>
            <a:pPr marL="457200" indent="-317160">
              <a:lnSpc>
                <a:spcPct val="100000"/>
              </a:lnSpc>
              <a:buFont typeface="Arial"/>
              <a:buChar char="-"/>
            </a:pPr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Gaspillage de temps de travail dans la course aux recherches de financements. 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109;p16" descr=""/>
          <p:cNvPicPr/>
          <p:nvPr/>
        </p:nvPicPr>
        <p:blipFill>
          <a:blip r:embed="rId1"/>
          <a:srcRect l="0" t="29911" r="-2634" b="0"/>
          <a:stretch/>
        </p:blipFill>
        <p:spPr>
          <a:xfrm>
            <a:off x="1191600" y="1477800"/>
            <a:ext cx="7111080" cy="2293200"/>
          </a:xfrm>
          <a:prstGeom prst="rect">
            <a:avLst/>
          </a:prstGeom>
          <a:ln>
            <a:noFill/>
          </a:ln>
        </p:spPr>
      </p:pic>
      <p:sp>
        <p:nvSpPr>
          <p:cNvPr id="53" name="CustomShape 1"/>
          <p:cNvSpPr/>
          <p:nvPr/>
        </p:nvSpPr>
        <p:spPr>
          <a:xfrm>
            <a:off x="581400" y="492120"/>
            <a:ext cx="8251920" cy="54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>
              <a:lnSpc>
                <a:spcPct val="100000"/>
              </a:lnSpc>
            </a:pPr>
            <a:r>
              <a:rPr lang="fr-FR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Les étudiant.e.s</a:t>
            </a:r>
            <a:endParaRPr/>
          </a:p>
        </p:txBody>
      </p:sp>
      <p:sp>
        <p:nvSpPr>
          <p:cNvPr id="54" name="CustomShape 2"/>
          <p:cNvSpPr/>
          <p:nvPr/>
        </p:nvSpPr>
        <p:spPr>
          <a:xfrm>
            <a:off x="894600" y="3866760"/>
            <a:ext cx="7111080" cy="79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marL="457200" indent="-304560" algn="just">
              <a:lnSpc>
                <a:spcPct val="100000"/>
              </a:lnSpc>
              <a:buFont typeface="Arial"/>
              <a:buChar char="-"/>
            </a:pPr>
            <a:r>
              <a:rPr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"Les étudiants sont près de 20% à présenter les signes d'une détresse psychologique dans les quatre semaines qui précèdent l'enquête. Ils sont également près de 37% à présenter une période d'au moins deux semaines consécutives pendant laquelle ils se sont sentis tristes, déprimés, sans espoir, au cours des 12 derniers mois"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Source: observatoire de la vie étudiante, 2016.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727920" y="752040"/>
            <a:ext cx="6862320" cy="11818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1" lang="fr-FR" sz="1800" spc="-1" strike="noStrike">
                <a:solidFill>
                  <a:srgbClr val="1a1a1a"/>
                </a:solidFill>
                <a:uFill>
                  <a:solidFill>
                    <a:srgbClr val="ffffff"/>
                  </a:solidFill>
                </a:uFill>
                <a:latin typeface="Raleway"/>
                <a:ea typeface="Raleway"/>
              </a:rPr>
              <a:t>Doctorant.e.s, docteur.e.s, vacataires, précaires.</a:t>
            </a:r>
            <a:endParaRPr/>
          </a:p>
        </p:txBody>
      </p:sp>
      <p:sp>
        <p:nvSpPr>
          <p:cNvPr id="56" name="TextShape 2"/>
          <p:cNvSpPr txBox="1"/>
          <p:nvPr/>
        </p:nvSpPr>
        <p:spPr>
          <a:xfrm>
            <a:off x="727920" y="1359360"/>
            <a:ext cx="7687800" cy="16642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marL="457200" indent="-298080">
              <a:lnSpc>
                <a:spcPct val="115000"/>
              </a:lnSpc>
              <a:buFont typeface="Arial"/>
              <a:buChar char="-"/>
            </a:pPr>
            <a:r>
              <a:rPr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Seules 38% des thèses de Sciences Humaines et Sociales sont financées (SHS)</a:t>
            </a:r>
            <a:endParaRPr/>
          </a:p>
          <a:p>
            <a:pPr marL="457200" indent="-298080">
              <a:lnSpc>
                <a:spcPct val="115000"/>
              </a:lnSpc>
              <a:buFont typeface="Arial"/>
              <a:buChar char="-"/>
            </a:pPr>
            <a:r>
              <a:rPr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Un contrat doctoral : un peu plus de 1400 euros net </a:t>
            </a:r>
            <a:endParaRPr/>
          </a:p>
          <a:p>
            <a:pPr marL="457200">
              <a:lnSpc>
                <a:spcPct val="115000"/>
              </a:lnSpc>
            </a:pPr>
            <a:endParaRPr/>
          </a:p>
          <a:p>
            <a:pPr marL="457200" indent="-298080">
              <a:lnSpc>
                <a:spcPct val="115000"/>
              </a:lnSpc>
              <a:buFont typeface="Arial"/>
              <a:buChar char="-"/>
            </a:pPr>
            <a:r>
              <a:rPr lang="fr-FR" sz="1100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1</a:t>
            </a:r>
            <a:r>
              <a:rPr lang="fr-FR" sz="1100" spc="-1" strike="noStrike" u="sng">
                <a:solidFill>
                  <a:srgbClr val="1c3678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30 000 vacataires</a:t>
            </a:r>
            <a:r>
              <a:rPr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assurent ensemble plus du tiers des cours à l’université, payé·e·s 26 centimes d’euro sous le SMIC</a:t>
            </a:r>
            <a:endParaRPr/>
          </a:p>
          <a:p>
            <a:pPr marL="457200" indent="-298080">
              <a:lnSpc>
                <a:spcPct val="115000"/>
              </a:lnSpc>
              <a:buFont typeface="Arial"/>
              <a:buChar char="-"/>
            </a:pPr>
            <a:r>
              <a:rPr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Sont payés 17 centimes en dessous du taux du SMIC</a:t>
            </a:r>
            <a:endParaRPr/>
          </a:p>
          <a:p>
            <a:pPr marL="457200" indent="-298080">
              <a:lnSpc>
                <a:spcPct val="115000"/>
              </a:lnSpc>
              <a:buFont typeface="Arial"/>
              <a:buChar char="-"/>
            </a:pPr>
            <a:r>
              <a:rPr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Embauchés à l’heure : ne sont payées que les heures de cours</a:t>
            </a:r>
            <a:endParaRPr/>
          </a:p>
          <a:p>
            <a:pPr marL="457200" indent="-298080">
              <a:lnSpc>
                <a:spcPct val="115000"/>
              </a:lnSpc>
              <a:buFont typeface="Arial"/>
              <a:buChar char="-"/>
            </a:pPr>
            <a:r>
              <a:rPr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Signent leur contrat et sont payés des mois après les heures d’enseignement</a:t>
            </a:r>
            <a:endParaRPr/>
          </a:p>
          <a:p>
            <a:pPr marL="457200" indent="-298080">
              <a:lnSpc>
                <a:spcPct val="115000"/>
              </a:lnSpc>
              <a:buFont typeface="Arial"/>
              <a:buChar char="-"/>
            </a:pPr>
            <a:r>
              <a:rPr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Pas de protection sociale, pas de congés, pas d’obligation de reconduite,.</a:t>
            </a:r>
            <a:endParaRPr/>
          </a:p>
          <a:p>
            <a:pPr marL="457200">
              <a:lnSpc>
                <a:spcPct val="115000"/>
              </a:lnSpc>
            </a:pPr>
            <a:endParaRPr/>
          </a:p>
          <a:p>
            <a:pPr marL="457200" indent="-298080">
              <a:lnSpc>
                <a:spcPct val="115000"/>
              </a:lnSpc>
              <a:buFont typeface="Arial"/>
              <a:buChar char="-"/>
            </a:pPr>
            <a:r>
              <a:rPr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14 % des docteur·es sont au chômage</a:t>
            </a:r>
            <a:r>
              <a:rPr lang="fr-FR" sz="1100" spc="-1" strike="noStrike" u="sng" baseline="30000">
                <a:solidFill>
                  <a:srgbClr val="1c3678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[1]</a:t>
            </a:r>
            <a:r>
              <a:rPr lang="fr-FR" sz="11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cinq ans après leur soutenance de thèse, contre 13 % pour les titulaires d’un master, et moins de 10 % pour les diplômé·es des écoles d’ingénieurs et de commerce</a:t>
            </a:r>
            <a:r>
              <a:rPr lang="fr-FR" sz="1100" spc="-1" strike="noStrike" u="sng" baseline="30000">
                <a:solidFill>
                  <a:srgbClr val="1c3678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[2]</a:t>
            </a:r>
            <a:r>
              <a:rPr lang="fr-FR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. Pour celles et ceux qui ont trouvé un emploi, il s’agit d’un contrat à durée déterminée dans 45 % des cas, et même dans 55 % des cas pour les docteur·es travaillant au sein de l’Enseignement Supérieur et de la Recherche (ESR) (Note d’information n°17.03, « La situation des docteurs sur le marché du travail », Ministère de l’Enseignement Supérieur, de la Recherche et de l’Innovation (MESRI), 2017)</a:t>
            </a:r>
            <a:endParaRPr/>
          </a:p>
          <a:p>
            <a:pPr marL="457200">
              <a:lnSpc>
                <a:spcPct val="115000"/>
              </a:lnSpc>
            </a:pPr>
            <a:endParaRPr/>
          </a:p>
          <a:p>
            <a:pPr>
              <a:lnSpc>
                <a:spcPct val="115000"/>
              </a:lnSpc>
            </a:pPr>
            <a:endParaRPr/>
          </a:p>
          <a:p>
            <a:pPr>
              <a:lnSpc>
                <a:spcPct val="115000"/>
              </a:lnSpc>
            </a:pPr>
            <a:endParaRPr/>
          </a:p>
          <a:p>
            <a:pPr>
              <a:lnSpc>
                <a:spcPct val="115000"/>
              </a:lnSpc>
            </a:pPr>
            <a:endParaRPr/>
          </a:p>
          <a:p>
            <a:pPr>
              <a:lnSpc>
                <a:spcPct val="115000"/>
              </a:lnSpc>
            </a:pPr>
            <a:endParaRPr/>
          </a:p>
        </p:txBody>
      </p:sp>
      <p:sp>
        <p:nvSpPr>
          <p:cNvPr id="57" name="CustomShape 3"/>
          <p:cNvSpPr/>
          <p:nvPr/>
        </p:nvSpPr>
        <p:spPr>
          <a:xfrm>
            <a:off x="7590600" y="1107000"/>
            <a:ext cx="1419480" cy="82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4"/>
          <p:cNvSpPr/>
          <p:nvPr/>
        </p:nvSpPr>
        <p:spPr>
          <a:xfrm>
            <a:off x="7590600" y="827640"/>
            <a:ext cx="1557720" cy="27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algn="just">
              <a:lnSpc>
                <a:spcPct val="100000"/>
              </a:lnSpc>
            </a:pPr>
            <a:r>
              <a:rPr lang="fr-FR" sz="1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Allô précaires?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LibreOffice/5.0.1.2$MacOSX_X86_64 LibreOffice_project/81898c9f5c0d43f3473ba111d7b351050be20261</Application>
  <Paragraphs>32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Justine Vincent</dc:creator>
  <dc:language>fr-FR</dc:language>
  <cp:lastModifiedBy>Justine Vincent</cp:lastModifiedBy>
  <dcterms:modified xsi:type="dcterms:W3CDTF">2020-03-13T08:14:16Z</dcterms:modified>
  <cp:revision>1</cp:revision>
  <dc:title>Journée ateliers-débats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5</vt:i4>
  </property>
  <property fmtid="{D5CDD505-2E9C-101B-9397-08002B2CF9AE}" pid="8" name="PresentationFormat">
    <vt:lpwstr>Affichage à l'écran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