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7" r:id="rId3"/>
    <p:sldId id="259" r:id="rId4"/>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6" d="100"/>
          <a:sy n="76" d="100"/>
        </p:scale>
        <p:origin x="-164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FCE59A0C-EE80-BA46-8BDD-8B91B51D7B8E}" type="datetimeFigureOut">
              <a:rPr lang="fr-FR" smtClean="0"/>
              <a:t>01/05/2019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8A179CD-8F2F-084C-B07D-33EF1B7FB1B3}" type="slidenum">
              <a:rPr lang="fr-FR" smtClean="0"/>
              <a:t>‹#›</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CE59A0C-EE80-BA46-8BDD-8B91B51D7B8E}" type="datetimeFigureOut">
              <a:rPr lang="fr-FR" smtClean="0"/>
              <a:t>01/05/2019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A179CD-8F2F-084C-B07D-33EF1B7FB1B3}"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08A179CD-8F2F-084C-B07D-33EF1B7FB1B3}" type="slidenum">
              <a:rPr lang="fr-FR" smtClean="0"/>
              <a:t>‹#›</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CE59A0C-EE80-BA46-8BDD-8B91B51D7B8E}" type="datetimeFigureOut">
              <a:rPr lang="fr-FR" smtClean="0"/>
              <a:t>01/05/2019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et modifiez le titre</a:t>
            </a:r>
            <a:endParaRPr kumimoji="0" lang="en-US"/>
          </a:p>
        </p:txBody>
      </p:sp>
      <p:sp>
        <p:nvSpPr>
          <p:cNvPr id="4" name="Espace réservé de la date 3"/>
          <p:cNvSpPr>
            <a:spLocks noGrp="1"/>
          </p:cNvSpPr>
          <p:nvPr>
            <p:ph type="dt" sz="half" idx="10"/>
          </p:nvPr>
        </p:nvSpPr>
        <p:spPr/>
        <p:txBody>
          <a:bodyPr/>
          <a:lstStyle/>
          <a:p>
            <a:fld id="{FCE59A0C-EE80-BA46-8BDD-8B91B51D7B8E}" type="datetimeFigureOut">
              <a:rPr lang="fr-FR" smtClean="0"/>
              <a:t>01/05/2019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08A179CD-8F2F-084C-B07D-33EF1B7FB1B3}" type="slidenum">
              <a:rPr lang="fr-FR" smtClean="0"/>
              <a:t>‹#›</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FCE59A0C-EE80-BA46-8BDD-8B91B51D7B8E}" type="datetimeFigureOut">
              <a:rPr lang="fr-FR" smtClean="0"/>
              <a:t>01/05/2019</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8A179CD-8F2F-084C-B07D-33EF1B7FB1B3}" type="slidenum">
              <a:rPr lang="fr-FR" smtClean="0"/>
              <a:t>‹#›</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et modifiez le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FCE59A0C-EE80-BA46-8BDD-8B91B51D7B8E}" type="datetimeFigureOut">
              <a:rPr lang="fr-FR" smtClean="0"/>
              <a:t>01/05/2019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A179CD-8F2F-084C-B07D-33EF1B7FB1B3}" type="slidenum">
              <a:rPr lang="fr-FR" smtClean="0"/>
              <a:t>‹#›</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FCE59A0C-EE80-BA46-8BDD-8B91B51D7B8E}" type="datetimeFigureOut">
              <a:rPr lang="fr-FR" smtClean="0"/>
              <a:t>01/05/2019</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08A179CD-8F2F-084C-B07D-33EF1B7FB1B3}" type="slidenum">
              <a:rPr lang="fr-FR" smtClean="0"/>
              <a:t>‹#›</a:t>
            </a:fld>
            <a:endParaRPr lang="fr-FR"/>
          </a:p>
        </p:txBody>
      </p:sp>
      <p:sp>
        <p:nvSpPr>
          <p:cNvPr id="23" name="Titre 22"/>
          <p:cNvSpPr>
            <a:spLocks noGrp="1"/>
          </p:cNvSpPr>
          <p:nvPr>
            <p:ph type="title"/>
          </p:nvPr>
        </p:nvSpPr>
        <p:spPr/>
        <p:txBody>
          <a:bodyPr rtlCol="0" anchor="b" anchorCtr="0"/>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e la date 2"/>
          <p:cNvSpPr>
            <a:spLocks noGrp="1"/>
          </p:cNvSpPr>
          <p:nvPr>
            <p:ph type="dt" sz="half" idx="10"/>
          </p:nvPr>
        </p:nvSpPr>
        <p:spPr/>
        <p:txBody>
          <a:bodyPr/>
          <a:lstStyle/>
          <a:p>
            <a:fld id="{FCE59A0C-EE80-BA46-8BDD-8B91B51D7B8E}" type="datetimeFigureOut">
              <a:rPr lang="fr-FR" smtClean="0"/>
              <a:t>01/05/2019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08A179CD-8F2F-084C-B07D-33EF1B7FB1B3}"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FCE59A0C-EE80-BA46-8BDD-8B91B51D7B8E}" type="datetimeFigureOut">
              <a:rPr lang="fr-FR" smtClean="0"/>
              <a:t>01/05/2019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8A179CD-8F2F-084C-B07D-33EF1B7FB1B3}"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et modifiez le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8A179CD-8F2F-084C-B07D-33EF1B7FB1B3}" type="slidenum">
              <a:rPr lang="fr-FR" smtClean="0"/>
              <a:t>‹#›</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FCE59A0C-EE80-BA46-8BDD-8B91B51D7B8E}" type="datetimeFigureOut">
              <a:rPr lang="fr-FR" smtClean="0"/>
              <a:t>01/05/2019</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08A179CD-8F2F-084C-B07D-33EF1B7FB1B3}" type="slidenum">
              <a:rPr lang="fr-FR" smtClean="0"/>
              <a:t>‹#›</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et modifiez le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Faire glisser l'image vers l'espace réservé ou cliquer sur l'icône pour l'ajouter</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FCE59A0C-EE80-BA46-8BDD-8B91B51D7B8E}" type="datetimeFigureOut">
              <a:rPr lang="fr-FR" smtClean="0"/>
              <a:t>01/05/2019</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CE59A0C-EE80-BA46-8BDD-8B91B51D7B8E}" type="datetimeFigureOut">
              <a:rPr lang="fr-FR" smtClean="0"/>
              <a:t>01/05/2019</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8A179CD-8F2F-084C-B07D-33EF1B7FB1B3}" type="slidenum">
              <a:rPr lang="fr-FR" smtClean="0"/>
              <a:t>‹#›</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et modifiez le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normAutofit/>
          </a:bodyPr>
          <a:lstStyle/>
          <a:p>
            <a:r>
              <a:rPr lang="en-GB" b="1" dirty="0"/>
              <a:t> </a:t>
            </a:r>
            <a:r>
              <a:rPr lang="fr-FR" dirty="0"/>
              <a:t/>
            </a:r>
            <a:br>
              <a:rPr lang="fr-FR" dirty="0"/>
            </a:br>
            <a:r>
              <a:rPr lang="en-GB" b="1" dirty="0"/>
              <a:t>Claire Autant-Dorier</a:t>
            </a:r>
            <a:r>
              <a:rPr lang="fr-FR" dirty="0"/>
              <a:t/>
            </a:r>
            <a:br>
              <a:rPr lang="fr-FR" dirty="0"/>
            </a:br>
            <a:endParaRPr lang="fr-FR" dirty="0"/>
          </a:p>
        </p:txBody>
      </p:sp>
      <p:sp>
        <p:nvSpPr>
          <p:cNvPr id="2" name="Titre 1"/>
          <p:cNvSpPr>
            <a:spLocks noGrp="1"/>
          </p:cNvSpPr>
          <p:nvPr>
            <p:ph type="ctrTitle"/>
          </p:nvPr>
        </p:nvSpPr>
        <p:spPr>
          <a:xfrm>
            <a:off x="685800" y="1252438"/>
            <a:ext cx="7772400" cy="631115"/>
          </a:xfrm>
        </p:spPr>
        <p:txBody>
          <a:bodyPr>
            <a:noAutofit/>
          </a:bodyPr>
          <a:lstStyle/>
          <a:p>
            <a:r>
              <a:rPr lang="en-GB" sz="3200" b="1" dirty="0" smtClean="0"/>
              <a:t/>
            </a:r>
            <a:br>
              <a:rPr lang="en-GB" sz="3200" b="1" dirty="0" smtClean="0"/>
            </a:br>
            <a:r>
              <a:rPr lang="fr-FR" sz="3200" dirty="0"/>
              <a:t/>
            </a:r>
            <a:br>
              <a:rPr lang="fr-FR" sz="3200" dirty="0"/>
            </a:br>
            <a:r>
              <a:rPr lang="fr-FR" sz="3200" dirty="0" smtClean="0"/>
              <a:t>Présentation des travaux</a:t>
            </a:r>
            <a:endParaRPr lang="fr-FR" sz="3200" dirty="0"/>
          </a:p>
        </p:txBody>
      </p:sp>
      <p:pic>
        <p:nvPicPr>
          <p:cNvPr id="5" name="Image 4"/>
          <p:cNvPicPr/>
          <p:nvPr/>
        </p:nvPicPr>
        <p:blipFill>
          <a:blip r:embed="rId2">
            <a:extLst>
              <a:ext uri="{28A0092B-C50C-407E-A947-70E740481C1C}">
                <a14:useLocalDpi xmlns:a14="http://schemas.microsoft.com/office/drawing/2010/main" val="0"/>
              </a:ext>
            </a:extLst>
          </a:blip>
          <a:srcRect/>
          <a:stretch>
            <a:fillRect/>
          </a:stretch>
        </p:blipFill>
        <p:spPr bwMode="auto">
          <a:xfrm>
            <a:off x="3737538" y="4572000"/>
            <a:ext cx="1373505" cy="1270000"/>
          </a:xfrm>
          <a:prstGeom prst="rect">
            <a:avLst/>
          </a:prstGeom>
          <a:noFill/>
          <a:ln>
            <a:noFill/>
          </a:ln>
        </p:spPr>
      </p:pic>
      <p:sp>
        <p:nvSpPr>
          <p:cNvPr id="4" name="ZoneTexte 3"/>
          <p:cNvSpPr txBox="1"/>
          <p:nvPr/>
        </p:nvSpPr>
        <p:spPr>
          <a:xfrm>
            <a:off x="2300423" y="2199111"/>
            <a:ext cx="184666" cy="646331"/>
          </a:xfrm>
          <a:prstGeom prst="rect">
            <a:avLst/>
          </a:prstGeom>
          <a:noFill/>
        </p:spPr>
        <p:txBody>
          <a:bodyPr wrap="none" rtlCol="0">
            <a:spAutoFit/>
          </a:bodyPr>
          <a:lstStyle/>
          <a:p>
            <a:r>
              <a:rPr lang="fr-FR" sz="3600" dirty="0" smtClean="0">
                <a:latin typeface="Bauhaus 93"/>
                <a:cs typeface="Bauhaus 93"/>
              </a:rPr>
              <a:t> </a:t>
            </a:r>
          </a:p>
        </p:txBody>
      </p:sp>
    </p:spTree>
    <p:extLst>
      <p:ext uri="{BB962C8B-B14F-4D97-AF65-F5344CB8AC3E}">
        <p14:creationId xmlns:p14="http://schemas.microsoft.com/office/powerpoint/2010/main" val="2701368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60389"/>
            <a:ext cx="8229600" cy="693737"/>
          </a:xfrm>
        </p:spPr>
        <p:txBody>
          <a:bodyPr>
            <a:noAutofit/>
          </a:bodyPr>
          <a:lstStyle/>
          <a:p>
            <a:r>
              <a:rPr lang="en-GB" sz="2400" b="1" dirty="0" err="1" smtClean="0"/>
              <a:t>Recherches</a:t>
            </a:r>
            <a:r>
              <a:rPr lang="en-GB" sz="2400" b="1" dirty="0" smtClean="0"/>
              <a:t>-actions </a:t>
            </a:r>
            <a:r>
              <a:rPr lang="en-GB" sz="2400" b="1" dirty="0" err="1" smtClean="0"/>
              <a:t>collaboratives</a:t>
            </a:r>
            <a:r>
              <a:rPr lang="en-GB" sz="2400" b="1" dirty="0" smtClean="0"/>
              <a:t> </a:t>
            </a:r>
            <a:r>
              <a:rPr lang="en-GB" sz="2400" b="1" dirty="0" err="1" smtClean="0"/>
              <a:t>conduites</a:t>
            </a:r>
            <a:r>
              <a:rPr lang="en-GB" sz="2400" b="1" dirty="0" smtClean="0"/>
              <a:t> </a:t>
            </a:r>
            <a:r>
              <a:rPr lang="en-GB" sz="2400" b="1" dirty="0" err="1" smtClean="0"/>
              <a:t>dans</a:t>
            </a:r>
            <a:r>
              <a:rPr lang="en-GB" sz="2400" b="1" dirty="0" smtClean="0"/>
              <a:t> le champ de </a:t>
            </a:r>
            <a:r>
              <a:rPr lang="en-GB" sz="2400" b="1" dirty="0" err="1"/>
              <a:t>l</a:t>
            </a:r>
            <a:r>
              <a:rPr lang="en-GB" sz="2400" b="1" dirty="0" err="1" smtClean="0"/>
              <a:t>’intervention</a:t>
            </a:r>
            <a:r>
              <a:rPr lang="en-GB" sz="2400" b="1" dirty="0" smtClean="0"/>
              <a:t> </a:t>
            </a:r>
            <a:r>
              <a:rPr lang="en-GB" sz="2400" b="1" dirty="0" err="1" smtClean="0"/>
              <a:t>sociale</a:t>
            </a:r>
            <a:endParaRPr lang="fr-FR" sz="2400" dirty="0"/>
          </a:p>
        </p:txBody>
      </p:sp>
      <p:sp>
        <p:nvSpPr>
          <p:cNvPr id="5" name="Espace réservé du contenu 2"/>
          <p:cNvSpPr>
            <a:spLocks noGrp="1"/>
          </p:cNvSpPr>
          <p:nvPr>
            <p:ph sz="quarter" idx="1"/>
          </p:nvPr>
        </p:nvSpPr>
        <p:spPr>
          <a:xfrm>
            <a:off x="301752" y="1527047"/>
            <a:ext cx="8503920" cy="5049376"/>
          </a:xfrm>
        </p:spPr>
        <p:txBody>
          <a:bodyPr numCol="2" spcCol="108000">
            <a:noAutofit/>
          </a:bodyPr>
          <a:lstStyle/>
          <a:p>
            <a:pPr marL="0" indent="0" algn="just">
              <a:buNone/>
            </a:pPr>
            <a:r>
              <a:rPr lang="fr-FR" sz="1800" b="1" dirty="0" smtClean="0"/>
              <a:t>Intér</a:t>
            </a:r>
            <a:r>
              <a:rPr lang="fr-FR" sz="1800" b="1" dirty="0" smtClean="0"/>
              <a:t>êts de recherche :</a:t>
            </a:r>
          </a:p>
          <a:p>
            <a:pPr marL="0" indent="0" algn="just">
              <a:buNone/>
              <a:tabLst>
                <a:tab pos="3676650" algn="l"/>
              </a:tabLst>
            </a:pPr>
            <a:r>
              <a:rPr lang="fr-FR" sz="1800" dirty="0"/>
              <a:t>E</a:t>
            </a:r>
            <a:r>
              <a:rPr lang="fr-FR" sz="1800" dirty="0" smtClean="0"/>
              <a:t>njeux de la reconnaissance </a:t>
            </a:r>
          </a:p>
          <a:p>
            <a:pPr marL="0" indent="0" algn="just">
              <a:buNone/>
              <a:tabLst>
                <a:tab pos="3676650" algn="l"/>
              </a:tabLst>
            </a:pPr>
            <a:r>
              <a:rPr lang="fr-FR" sz="1800" dirty="0"/>
              <a:t>Posture de médiation : témoin, traducteur, diplomate </a:t>
            </a:r>
            <a:endParaRPr lang="fr-FR" sz="1800" dirty="0" smtClean="0"/>
          </a:p>
          <a:p>
            <a:pPr marL="0" indent="0" algn="just">
              <a:buNone/>
              <a:tabLst>
                <a:tab pos="3676650" algn="l"/>
              </a:tabLst>
            </a:pPr>
            <a:r>
              <a:rPr lang="fr-FR" sz="1800" dirty="0"/>
              <a:t>Prise en compte de la diversité et lutte contre les discriminations</a:t>
            </a:r>
          </a:p>
          <a:p>
            <a:pPr marL="0" indent="0" algn="just">
              <a:buNone/>
              <a:tabLst>
                <a:tab pos="3676650" algn="l"/>
              </a:tabLst>
            </a:pPr>
            <a:endParaRPr lang="fr-FR" sz="1800" dirty="0"/>
          </a:p>
          <a:p>
            <a:pPr marL="0" indent="0" algn="just">
              <a:buNone/>
              <a:tabLst>
                <a:tab pos="3676650" algn="l"/>
              </a:tabLst>
            </a:pPr>
            <a:r>
              <a:rPr lang="fr-FR" sz="1800" dirty="0" smtClean="0"/>
              <a:t>Responsabilisation et activation dans l’intervention sociale</a:t>
            </a:r>
          </a:p>
          <a:p>
            <a:pPr marL="0" indent="0" algn="just">
              <a:buNone/>
              <a:tabLst>
                <a:tab pos="3676650" algn="l"/>
              </a:tabLst>
            </a:pPr>
            <a:r>
              <a:rPr lang="fr-FR" sz="1800" dirty="0" smtClean="0"/>
              <a:t>Savoirs expérientiels, conscientisation et action collective </a:t>
            </a:r>
          </a:p>
          <a:p>
            <a:pPr marL="0" indent="0" algn="just">
              <a:buNone/>
              <a:tabLst>
                <a:tab pos="3676650" algn="l"/>
              </a:tabLst>
            </a:pPr>
            <a:r>
              <a:rPr lang="fr-FR" sz="1800" dirty="0" err="1" smtClean="0"/>
              <a:t>Empowerment</a:t>
            </a:r>
            <a:r>
              <a:rPr lang="fr-FR" sz="1800" dirty="0" smtClean="0"/>
              <a:t> (développement du pouvoir d’agir)</a:t>
            </a:r>
          </a:p>
          <a:p>
            <a:pPr marL="0" indent="0" algn="just">
              <a:buNone/>
              <a:tabLst>
                <a:tab pos="3676650" algn="l"/>
              </a:tabLst>
            </a:pPr>
            <a:r>
              <a:rPr lang="fr-FR" sz="1800" dirty="0"/>
              <a:t>A</a:t>
            </a:r>
            <a:r>
              <a:rPr lang="fr-FR" sz="1800" dirty="0" smtClean="0"/>
              <a:t>ccès aux droits et (in)</a:t>
            </a:r>
            <a:r>
              <a:rPr lang="fr-FR" sz="1800" smtClean="0"/>
              <a:t>capacité distribuées </a:t>
            </a:r>
            <a:r>
              <a:rPr lang="fr-FR" sz="1800" dirty="0" smtClean="0"/>
              <a:t>d’agir</a:t>
            </a:r>
          </a:p>
          <a:p>
            <a:pPr marL="0" indent="0" algn="just">
              <a:buNone/>
            </a:pPr>
            <a:endParaRPr lang="fr-FR" sz="1800" b="1" dirty="0" smtClean="0"/>
          </a:p>
          <a:p>
            <a:pPr marL="0" indent="0" algn="just">
              <a:buNone/>
            </a:pPr>
            <a:endParaRPr lang="fr-FR" sz="1800" b="1" dirty="0"/>
          </a:p>
          <a:p>
            <a:pPr marL="0" indent="0" algn="just">
              <a:buNone/>
            </a:pPr>
            <a:r>
              <a:rPr lang="fr-FR" sz="1800" b="1" dirty="0" smtClean="0"/>
              <a:t>Terrains concernés : </a:t>
            </a:r>
          </a:p>
          <a:p>
            <a:pPr marL="0" indent="0" algn="just">
              <a:buNone/>
            </a:pPr>
            <a:r>
              <a:rPr lang="fr-FR" sz="1800" dirty="0" smtClean="0"/>
              <a:t>Agents de développement à l’intégration (1999- 2005)</a:t>
            </a:r>
          </a:p>
          <a:p>
            <a:pPr marL="0" indent="0" algn="just">
              <a:buNone/>
            </a:pPr>
            <a:r>
              <a:rPr lang="fr-FR" sz="1800" dirty="0" smtClean="0"/>
              <a:t>Collectifs d’intervenants sociaux confrontés au « trouble identitaire » et aux discriminations (2002- 2008)</a:t>
            </a:r>
            <a:endParaRPr lang="fr-FR" sz="1800" dirty="0" smtClean="0"/>
          </a:p>
          <a:p>
            <a:pPr marL="0" indent="0" algn="just">
              <a:buNone/>
            </a:pPr>
            <a:r>
              <a:rPr lang="fr-FR" sz="1800" dirty="0" smtClean="0"/>
              <a:t>Participation des allocataires au dispositif RSA (2011-2014)</a:t>
            </a:r>
          </a:p>
          <a:p>
            <a:pPr marL="0" indent="0" algn="just">
              <a:buNone/>
            </a:pPr>
            <a:r>
              <a:rPr lang="fr-FR" sz="1800" dirty="0" smtClean="0"/>
              <a:t>Recherche-action nationale du s</a:t>
            </a:r>
            <a:r>
              <a:rPr lang="fr-FR" sz="1800" dirty="0" smtClean="0"/>
              <a:t>éminaire </a:t>
            </a:r>
            <a:r>
              <a:rPr lang="fr-FR" sz="1800" dirty="0" smtClean="0"/>
              <a:t>pour la promotion de l’intervention sociale communautaire </a:t>
            </a:r>
            <a:r>
              <a:rPr lang="fr-FR" sz="1800" dirty="0"/>
              <a:t>(2013</a:t>
            </a:r>
            <a:r>
              <a:rPr lang="fr-FR" sz="1800" dirty="0" smtClean="0"/>
              <a:t>-2015</a:t>
            </a:r>
            <a:r>
              <a:rPr lang="fr-FR" sz="1800" dirty="0" smtClean="0"/>
              <a:t>)</a:t>
            </a:r>
          </a:p>
          <a:p>
            <a:pPr marL="0" indent="0" algn="just">
              <a:buNone/>
            </a:pPr>
            <a:r>
              <a:rPr lang="fr-FR" sz="1800" dirty="0" smtClean="0"/>
              <a:t>Patrimonialisation des pratiques interculturelles du CCO de Villeurbanne (2012-2014) : hospitalité, capacitation, créativité et formes de l’expérimentation</a:t>
            </a:r>
            <a:endParaRPr lang="fr-FR" sz="1800" dirty="0" smtClean="0"/>
          </a:p>
          <a:p>
            <a:pPr marL="0" lvl="0" indent="0" algn="just">
              <a:buNone/>
            </a:pPr>
            <a:endParaRPr lang="fr-FR" sz="1800" dirty="0" smtClean="0"/>
          </a:p>
        </p:txBody>
      </p:sp>
    </p:spTree>
    <p:extLst>
      <p:ext uri="{BB962C8B-B14F-4D97-AF65-F5344CB8AC3E}">
        <p14:creationId xmlns:p14="http://schemas.microsoft.com/office/powerpoint/2010/main" val="4629427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Dernière recherche</a:t>
            </a:r>
            <a:endParaRPr lang="fr-FR" dirty="0"/>
          </a:p>
        </p:txBody>
      </p:sp>
      <p:sp>
        <p:nvSpPr>
          <p:cNvPr id="3" name="Espace réservé du contenu 2"/>
          <p:cNvSpPr>
            <a:spLocks noGrp="1"/>
          </p:cNvSpPr>
          <p:nvPr>
            <p:ph sz="quarter" idx="1"/>
          </p:nvPr>
        </p:nvSpPr>
        <p:spPr>
          <a:xfrm>
            <a:off x="301752" y="1527047"/>
            <a:ext cx="8503920" cy="4876679"/>
          </a:xfrm>
        </p:spPr>
        <p:txBody>
          <a:bodyPr>
            <a:normAutofit/>
          </a:bodyPr>
          <a:lstStyle/>
          <a:p>
            <a:pPr marL="0" indent="0" algn="just">
              <a:buNone/>
            </a:pPr>
            <a:r>
              <a:rPr lang="fr-FR" sz="1900" dirty="0"/>
              <a:t>R</a:t>
            </a:r>
            <a:r>
              <a:rPr lang="fr-FR" sz="1900" dirty="0" smtClean="0"/>
              <a:t>echerche </a:t>
            </a:r>
            <a:r>
              <a:rPr lang="fr-FR" sz="1900" dirty="0"/>
              <a:t>dans le cadre de l’appel à </a:t>
            </a:r>
            <a:r>
              <a:rPr lang="fr-FR" sz="1900" b="1" dirty="0"/>
              <a:t>projet de la DREES-Mire sur les politiques sociales locales</a:t>
            </a:r>
            <a:r>
              <a:rPr lang="fr-FR" sz="1900" dirty="0"/>
              <a:t> (2016- 2017 ) : « Des besoins aux décisions, les traductions de demandes comme analyseur des politiques sociales locales » </a:t>
            </a:r>
            <a:endParaRPr lang="fr-FR" sz="1900" dirty="0" smtClean="0"/>
          </a:p>
          <a:p>
            <a:pPr marL="0" indent="0" algn="just">
              <a:buNone/>
            </a:pPr>
            <a:r>
              <a:rPr lang="fr-FR" sz="1700" dirty="0" smtClean="0"/>
              <a:t>Sous la direction de C. </a:t>
            </a:r>
            <a:r>
              <a:rPr lang="fr-FR" sz="1700" dirty="0" err="1" smtClean="0"/>
              <a:t>Trombert</a:t>
            </a:r>
            <a:r>
              <a:rPr lang="fr-FR" sz="1700" dirty="0" smtClean="0"/>
              <a:t>, avec Elisa Herman, </a:t>
            </a:r>
            <a:r>
              <a:rPr lang="fr-FR" sz="1700" dirty="0" smtClean="0"/>
              <a:t>Laurence </a:t>
            </a:r>
            <a:r>
              <a:rPr lang="fr-FR" sz="1700" dirty="0" err="1" smtClean="0"/>
              <a:t>Fournel</a:t>
            </a:r>
            <a:r>
              <a:rPr lang="fr-FR" sz="1700" dirty="0" smtClean="0"/>
              <a:t>, Malika </a:t>
            </a:r>
            <a:r>
              <a:rPr lang="fr-FR" sz="1700" dirty="0" err="1" smtClean="0"/>
              <a:t>Lebbal</a:t>
            </a:r>
            <a:endParaRPr lang="fr-FR" sz="1700" dirty="0"/>
          </a:p>
          <a:p>
            <a:pPr lvl="0" algn="just"/>
            <a:r>
              <a:rPr lang="fr-FR" sz="2000" dirty="0"/>
              <a:t>-&gt; L’accès ou le recours au droit dans le cas des mesures éducatives comporte une dimension contrainte qui nous permet d’interroger la question du recours au droit et la traduction de la demande sous un angle </a:t>
            </a:r>
            <a:r>
              <a:rPr lang="fr-FR" sz="2000" dirty="0" smtClean="0"/>
              <a:t>particulier. Nous </a:t>
            </a:r>
            <a:r>
              <a:rPr lang="fr-FR" sz="2000" dirty="0"/>
              <a:t>nous intéressons aux facteurs favorables ou défavorables au maintien dans l’aide éducative</a:t>
            </a:r>
            <a:r>
              <a:rPr lang="fr-FR" sz="2000" dirty="0" smtClean="0"/>
              <a:t>. L’enquête conduit à examiner 3 épreuves de traduction : la co-production de la demande, le placement comme horizon d’action et enfin les situations de </a:t>
            </a:r>
            <a:r>
              <a:rPr lang="fr-FR" sz="2000" dirty="0" err="1" smtClean="0"/>
              <a:t>main-levée</a:t>
            </a:r>
            <a:r>
              <a:rPr lang="fr-FR" sz="2000" dirty="0" smtClean="0"/>
              <a:t> </a:t>
            </a:r>
            <a:r>
              <a:rPr lang="fr-FR" sz="2000" dirty="0" smtClean="0"/>
              <a:t>où se manifeste l’ineffectivité </a:t>
            </a:r>
            <a:r>
              <a:rPr lang="fr-FR" sz="2000" dirty="0" smtClean="0"/>
              <a:t>pratique du </a:t>
            </a:r>
            <a:r>
              <a:rPr lang="fr-FR" sz="2000" dirty="0" smtClean="0"/>
              <a:t>droit et qui amènent à considérer le caractère distribué de l’incapacité d’agir. </a:t>
            </a:r>
            <a:endParaRPr lang="fr-FR" sz="2000" dirty="0"/>
          </a:p>
          <a:p>
            <a:r>
              <a:rPr lang="fr-FR" sz="1500" dirty="0" smtClean="0"/>
              <a:t>Rapport 26 </a:t>
            </a:r>
            <a:r>
              <a:rPr lang="fr-FR" sz="1500" dirty="0" err="1" smtClean="0"/>
              <a:t>oct</a:t>
            </a:r>
            <a:r>
              <a:rPr lang="fr-FR" sz="1500" dirty="0" smtClean="0"/>
              <a:t> 2017 : </a:t>
            </a:r>
            <a:r>
              <a:rPr lang="fr-FR" sz="1500" i="1" dirty="0" smtClean="0"/>
              <a:t>Des besoins aux décisions : réceptions et traductions de demandes d’usagers aux échelons locaux de l’aide sociale et de l’action sociale</a:t>
            </a:r>
            <a:endParaRPr lang="fr-FR" sz="1500" i="1" dirty="0"/>
          </a:p>
        </p:txBody>
      </p:sp>
    </p:spTree>
    <p:extLst>
      <p:ext uri="{BB962C8B-B14F-4D97-AF65-F5344CB8AC3E}">
        <p14:creationId xmlns:p14="http://schemas.microsoft.com/office/powerpoint/2010/main" val="13089391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que">
  <a:themeElements>
    <a:clrScheme name="Civique">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que">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que">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Civique.thmx</Template>
  <TotalTime>177</TotalTime>
  <Words>116</Words>
  <Application>Microsoft Macintosh PowerPoint</Application>
  <PresentationFormat>Présentation à l'écran (4:3)</PresentationFormat>
  <Paragraphs>26</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Civique</vt:lpstr>
      <vt:lpstr>  Présentation des travaux</vt:lpstr>
      <vt:lpstr>Recherches-actions collaboratives conduites dans le champ de l’intervention sociale</vt:lpstr>
      <vt:lpstr>Dernière recherche</vt:lpstr>
    </vt:vector>
  </TitlesOfParts>
  <Company>université jen monnet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Recherche-Action AGASEF/SPISC   De la participation au dispositif RSA en 2012 aux divers “faire avec” dans les pratiques d’intervention sociale à l’AGASEF en 2015 </dc:title>
  <dc:creator>autantcl Autant-Dorier</dc:creator>
  <cp:lastModifiedBy>autantcl Autant-Dorier</cp:lastModifiedBy>
  <cp:revision>25</cp:revision>
  <dcterms:created xsi:type="dcterms:W3CDTF">2015-11-26T08:32:04Z</dcterms:created>
  <dcterms:modified xsi:type="dcterms:W3CDTF">2019-05-01T14:30:47Z</dcterms:modified>
</cp:coreProperties>
</file>