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48" r:id="rId1"/>
  </p:sldMasterIdLst>
  <p:notesMasterIdLst>
    <p:notesMasterId r:id="rId20"/>
  </p:notesMasterIdLst>
  <p:sldIdLst>
    <p:sldId id="270" r:id="rId2"/>
    <p:sldId id="258" r:id="rId3"/>
    <p:sldId id="259" r:id="rId4"/>
    <p:sldId id="271" r:id="rId5"/>
    <p:sldId id="272" r:id="rId6"/>
    <p:sldId id="276" r:id="rId7"/>
    <p:sldId id="275" r:id="rId8"/>
    <p:sldId id="273" r:id="rId9"/>
    <p:sldId id="274" r:id="rId10"/>
    <p:sldId id="287" r:id="rId11"/>
    <p:sldId id="293" r:id="rId12"/>
    <p:sldId id="292" r:id="rId13"/>
    <p:sldId id="295" r:id="rId14"/>
    <p:sldId id="283" r:id="rId15"/>
    <p:sldId id="284" r:id="rId16"/>
    <p:sldId id="285" r:id="rId17"/>
    <p:sldId id="286" r:id="rId18"/>
    <p:sldId id="269" r:id="rId19"/>
  </p:sldIdLst>
  <p:sldSz cx="9144000" cy="6858000" type="screen4x3"/>
  <p:notesSz cx="7104063" cy="10234613"/>
  <p:defaultTextStyle>
    <a:defPPr>
      <a:defRPr lang="fr-FR"/>
    </a:defPPr>
    <a:lvl1pPr algn="l" defTabSz="457200" rtl="0" fontAlgn="base">
      <a:spcBef>
        <a:spcPct val="0"/>
      </a:spcBef>
      <a:spcAft>
        <a:spcPct val="0"/>
      </a:spcAft>
      <a:defRPr kern="1200">
        <a:solidFill>
          <a:srgbClr val="000000"/>
        </a:solidFill>
        <a:latin typeface="Calibri" panose="020F0502020204030204" pitchFamily="34" charset="0"/>
        <a:ea typeface="+mn-ea"/>
        <a:cs typeface="+mn-cs"/>
        <a:sym typeface="Calibri" panose="020F0502020204030204" pitchFamily="34" charset="0"/>
      </a:defRPr>
    </a:lvl1pPr>
    <a:lvl2pPr marL="457200" algn="l" defTabSz="457200" rtl="0" fontAlgn="base">
      <a:spcBef>
        <a:spcPct val="0"/>
      </a:spcBef>
      <a:spcAft>
        <a:spcPct val="0"/>
      </a:spcAft>
      <a:defRPr kern="1200">
        <a:solidFill>
          <a:srgbClr val="000000"/>
        </a:solidFill>
        <a:latin typeface="Calibri" panose="020F0502020204030204" pitchFamily="34" charset="0"/>
        <a:ea typeface="+mn-ea"/>
        <a:cs typeface="+mn-cs"/>
        <a:sym typeface="Calibri" panose="020F0502020204030204" pitchFamily="34" charset="0"/>
      </a:defRPr>
    </a:lvl2pPr>
    <a:lvl3pPr marL="914400" algn="l" defTabSz="457200" rtl="0" fontAlgn="base">
      <a:spcBef>
        <a:spcPct val="0"/>
      </a:spcBef>
      <a:spcAft>
        <a:spcPct val="0"/>
      </a:spcAft>
      <a:defRPr kern="1200">
        <a:solidFill>
          <a:srgbClr val="000000"/>
        </a:solidFill>
        <a:latin typeface="Calibri" panose="020F0502020204030204" pitchFamily="34" charset="0"/>
        <a:ea typeface="+mn-ea"/>
        <a:cs typeface="+mn-cs"/>
        <a:sym typeface="Calibri" panose="020F0502020204030204" pitchFamily="34" charset="0"/>
      </a:defRPr>
    </a:lvl3pPr>
    <a:lvl4pPr marL="1371600" algn="l" defTabSz="457200" rtl="0" fontAlgn="base">
      <a:spcBef>
        <a:spcPct val="0"/>
      </a:spcBef>
      <a:spcAft>
        <a:spcPct val="0"/>
      </a:spcAft>
      <a:defRPr kern="1200">
        <a:solidFill>
          <a:srgbClr val="000000"/>
        </a:solidFill>
        <a:latin typeface="Calibri" panose="020F0502020204030204" pitchFamily="34" charset="0"/>
        <a:ea typeface="+mn-ea"/>
        <a:cs typeface="+mn-cs"/>
        <a:sym typeface="Calibri" panose="020F0502020204030204" pitchFamily="34" charset="0"/>
      </a:defRPr>
    </a:lvl4pPr>
    <a:lvl5pPr marL="1828800" algn="l" defTabSz="457200" rtl="0" fontAlgn="base">
      <a:spcBef>
        <a:spcPct val="0"/>
      </a:spcBef>
      <a:spcAft>
        <a:spcPct val="0"/>
      </a:spcAft>
      <a:defRPr kern="1200">
        <a:solidFill>
          <a:srgbClr val="000000"/>
        </a:solidFill>
        <a:latin typeface="Calibri" panose="020F0502020204030204" pitchFamily="34" charset="0"/>
        <a:ea typeface="+mn-ea"/>
        <a:cs typeface="+mn-cs"/>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n-ea"/>
        <a:cs typeface="+mn-cs"/>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n-ea"/>
        <a:cs typeface="+mn-cs"/>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n-ea"/>
        <a:cs typeface="+mn-cs"/>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n-ea"/>
        <a:cs typeface="+mn-cs"/>
        <a:sym typeface="Calibri" panose="020F050202020403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AAAA"/>
    <a:srgbClr val="F2A744"/>
    <a:srgbClr val="4B505F"/>
    <a:srgbClr val="0390CE"/>
    <a:srgbClr val="E6E5E8"/>
    <a:srgbClr val="5F6370"/>
    <a:srgbClr val="353D4D"/>
    <a:srgbClr val="878A94"/>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41"/>
  </p:normalViewPr>
  <p:slideViewPr>
    <p:cSldViewPr>
      <p:cViewPr varScale="1">
        <p:scale>
          <a:sx n="55" d="100"/>
          <a:sy n="55" d="100"/>
        </p:scale>
        <p:origin x="1063"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rras1\fusion$\31-ESRI\3%20THEMATIQUES%20-%20POLITIQUES\International\COOPERATIONS%20UNIV.%20&amp;%20SCIENT.%20INTERNATIONALES\SCUSI\2017\Pr&#233;visionnel%20budg&#233;taire\Budget%20SCUSI%202017%20-%20r&#233;partition30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Graphique%20dans%20Microsoft%20PowerPoint"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4699256342957132E-2"/>
          <c:w val="0.94977840665614066"/>
          <c:h val="0.68969123651210262"/>
        </c:manualLayout>
      </c:layout>
      <c:barChart>
        <c:barDir val="col"/>
        <c:grouping val="clustered"/>
        <c:varyColors val="0"/>
        <c:dLbls>
          <c:showLegendKey val="0"/>
          <c:showVal val="1"/>
          <c:showCatName val="0"/>
          <c:showSerName val="0"/>
          <c:showPercent val="0"/>
          <c:showBubbleSize val="0"/>
        </c:dLbls>
        <c:gapWidth val="150"/>
        <c:overlap val="-25"/>
        <c:axId val="65640320"/>
        <c:axId val="65641856"/>
      </c:barChart>
      <c:catAx>
        <c:axId val="65640320"/>
        <c:scaling>
          <c:orientation val="minMax"/>
        </c:scaling>
        <c:delete val="0"/>
        <c:axPos val="b"/>
        <c:numFmt formatCode="General"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r-FR"/>
          </a:p>
        </c:txPr>
        <c:crossAx val="65641856"/>
        <c:crosses val="autoZero"/>
        <c:auto val="1"/>
        <c:lblAlgn val="ctr"/>
        <c:lblOffset val="100"/>
        <c:noMultiLvlLbl val="0"/>
      </c:catAx>
      <c:valAx>
        <c:axId val="65641856"/>
        <c:scaling>
          <c:orientation val="minMax"/>
        </c:scaling>
        <c:delete val="1"/>
        <c:axPos val="l"/>
        <c:numFmt formatCode="&quot;€&quot;#,##0_);[Red]\(&quot;€&quot;#,##0\)" sourceLinked="1"/>
        <c:majorTickMark val="none"/>
        <c:minorTickMark val="none"/>
        <c:tickLblPos val="none"/>
        <c:crossAx val="65640320"/>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800" b="1">
                <a:solidFill>
                  <a:srgbClr val="0070C0"/>
                </a:solidFill>
              </a:rPr>
              <a:t>Répartition des dossiers par axes</a:t>
            </a:r>
            <a:r>
              <a:rPr lang="fr-FR" sz="1800" b="1" baseline="0">
                <a:solidFill>
                  <a:srgbClr val="0070C0"/>
                </a:solidFill>
              </a:rPr>
              <a:t> thématiques </a:t>
            </a:r>
            <a:endParaRPr lang="fr-FR" sz="1800" b="1">
              <a:solidFill>
                <a:srgbClr val="0070C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5.2333019103487949E-2"/>
          <c:y val="0.13591186021201795"/>
          <c:w val="0.93893582781231133"/>
          <c:h val="0.70794841344359516"/>
        </c:manualLayout>
      </c:layout>
      <c:barChart>
        <c:barDir val="col"/>
        <c:grouping val="clustered"/>
        <c:varyColors val="0"/>
        <c:ser>
          <c:idx val="0"/>
          <c:order val="0"/>
          <c:tx>
            <c:strRef>
              <c:f>'[Graphique dans Microsoft PowerPoint]Graphiques comité 1605'!$B$70</c:f>
              <c:strCache>
                <c:ptCount val="1"/>
                <c:pt idx="0">
                  <c:v>Dossiers déposés 2019</c:v>
                </c:pt>
              </c:strCache>
            </c:strRef>
          </c:tx>
          <c:spPr>
            <a:solidFill>
              <a:schemeClr val="accent1"/>
            </a:solidFill>
            <a:ln>
              <a:noFill/>
            </a:ln>
            <a:effectLst/>
          </c:spPr>
          <c:invertIfNegative val="0"/>
          <c:cat>
            <c:strRef>
              <c:f>'[Graphique dans Microsoft PowerPoint]Graphiques comité 1605'!$A$71:$A$73</c:f>
              <c:strCache>
                <c:ptCount val="3"/>
                <c:pt idx="0">
                  <c:v>Axe "Coopérations scientifiques"</c:v>
                </c:pt>
                <c:pt idx="1">
                  <c:v>axe "Coopérations académiques"</c:v>
                </c:pt>
                <c:pt idx="2">
                  <c:v>Axe "Attractivité et rayonnement"</c:v>
                </c:pt>
              </c:strCache>
            </c:strRef>
          </c:cat>
          <c:val>
            <c:numRef>
              <c:f>'[Graphique dans Microsoft PowerPoint]Graphiques comité 1605'!$B$71:$B$73</c:f>
              <c:numCache>
                <c:formatCode>General</c:formatCode>
                <c:ptCount val="3"/>
                <c:pt idx="0">
                  <c:v>79</c:v>
                </c:pt>
                <c:pt idx="1">
                  <c:v>31</c:v>
                </c:pt>
                <c:pt idx="2">
                  <c:v>32</c:v>
                </c:pt>
              </c:numCache>
            </c:numRef>
          </c:val>
          <c:extLst>
            <c:ext xmlns:c16="http://schemas.microsoft.com/office/drawing/2014/chart" uri="{C3380CC4-5D6E-409C-BE32-E72D297353CC}">
              <c16:uniqueId val="{00000000-6B90-4EC2-B8FF-8B6730BD6014}"/>
            </c:ext>
          </c:extLst>
        </c:ser>
        <c:ser>
          <c:idx val="1"/>
          <c:order val="1"/>
          <c:tx>
            <c:strRef>
              <c:f>'[Graphique dans Microsoft PowerPoint]Graphiques comité 1605'!$C$70</c:f>
              <c:strCache>
                <c:ptCount val="1"/>
                <c:pt idx="0">
                  <c:v>Dossiers votés 2019 </c:v>
                </c:pt>
              </c:strCache>
            </c:strRef>
          </c:tx>
          <c:spPr>
            <a:solidFill>
              <a:srgbClr val="002060"/>
            </a:solidFill>
            <a:ln>
              <a:noFill/>
            </a:ln>
            <a:effectLst/>
          </c:spPr>
          <c:invertIfNegative val="0"/>
          <c:cat>
            <c:strRef>
              <c:f>'[Graphique dans Microsoft PowerPoint]Graphiques comité 1605'!$A$71:$A$73</c:f>
              <c:strCache>
                <c:ptCount val="3"/>
                <c:pt idx="0">
                  <c:v>Axe "Coopérations scientifiques"</c:v>
                </c:pt>
                <c:pt idx="1">
                  <c:v>axe "Coopérations académiques"</c:v>
                </c:pt>
                <c:pt idx="2">
                  <c:v>Axe "Attractivité et rayonnement"</c:v>
                </c:pt>
              </c:strCache>
            </c:strRef>
          </c:cat>
          <c:val>
            <c:numRef>
              <c:f>'[Graphique dans Microsoft PowerPoint]Graphiques comité 1605'!$C$71:$C$73</c:f>
              <c:numCache>
                <c:formatCode>General</c:formatCode>
                <c:ptCount val="3"/>
                <c:pt idx="0">
                  <c:v>40</c:v>
                </c:pt>
                <c:pt idx="1">
                  <c:v>14</c:v>
                </c:pt>
                <c:pt idx="2">
                  <c:v>20</c:v>
                </c:pt>
              </c:numCache>
            </c:numRef>
          </c:val>
          <c:extLst>
            <c:ext xmlns:c16="http://schemas.microsoft.com/office/drawing/2014/chart" uri="{C3380CC4-5D6E-409C-BE32-E72D297353CC}">
              <c16:uniqueId val="{00000001-6B90-4EC2-B8FF-8B6730BD6014}"/>
            </c:ext>
          </c:extLst>
        </c:ser>
        <c:ser>
          <c:idx val="2"/>
          <c:order val="2"/>
          <c:tx>
            <c:strRef>
              <c:f>'[Graphique dans Microsoft PowerPoint]Graphiques comité 1605'!$D$70</c:f>
              <c:strCache>
                <c:ptCount val="1"/>
                <c:pt idx="0">
                  <c:v>Dossiers déposés en 2018 </c:v>
                </c:pt>
              </c:strCache>
            </c:strRef>
          </c:tx>
          <c:spPr>
            <a:solidFill>
              <a:srgbClr val="92D050"/>
            </a:solidFill>
            <a:ln>
              <a:noFill/>
            </a:ln>
            <a:effectLst/>
          </c:spPr>
          <c:invertIfNegative val="0"/>
          <c:cat>
            <c:strRef>
              <c:f>'[Graphique dans Microsoft PowerPoint]Graphiques comité 1605'!$A$71:$A$73</c:f>
              <c:strCache>
                <c:ptCount val="3"/>
                <c:pt idx="0">
                  <c:v>Axe "Coopérations scientifiques"</c:v>
                </c:pt>
                <c:pt idx="1">
                  <c:v>axe "Coopérations académiques"</c:v>
                </c:pt>
                <c:pt idx="2">
                  <c:v>Axe "Attractivité et rayonnement"</c:v>
                </c:pt>
              </c:strCache>
            </c:strRef>
          </c:cat>
          <c:val>
            <c:numRef>
              <c:f>'[Graphique dans Microsoft PowerPoint]Graphiques comité 1605'!$D$71:$D$73</c:f>
              <c:numCache>
                <c:formatCode>General</c:formatCode>
                <c:ptCount val="3"/>
                <c:pt idx="0">
                  <c:v>79</c:v>
                </c:pt>
                <c:pt idx="1">
                  <c:v>40</c:v>
                </c:pt>
                <c:pt idx="2">
                  <c:v>32</c:v>
                </c:pt>
              </c:numCache>
            </c:numRef>
          </c:val>
          <c:extLst>
            <c:ext xmlns:c16="http://schemas.microsoft.com/office/drawing/2014/chart" uri="{C3380CC4-5D6E-409C-BE32-E72D297353CC}">
              <c16:uniqueId val="{00000002-6B90-4EC2-B8FF-8B6730BD6014}"/>
            </c:ext>
          </c:extLst>
        </c:ser>
        <c:ser>
          <c:idx val="3"/>
          <c:order val="3"/>
          <c:tx>
            <c:strRef>
              <c:f>'[Graphique dans Microsoft PowerPoint]Graphiques comité 1605'!$E$70</c:f>
              <c:strCache>
                <c:ptCount val="1"/>
                <c:pt idx="0">
                  <c:v>Dossiers votés en 2018 </c:v>
                </c:pt>
              </c:strCache>
            </c:strRef>
          </c:tx>
          <c:spPr>
            <a:solidFill>
              <a:schemeClr val="accent6">
                <a:lumMod val="40000"/>
                <a:lumOff val="60000"/>
              </a:schemeClr>
            </a:solidFill>
            <a:ln>
              <a:noFill/>
            </a:ln>
            <a:effectLst/>
          </c:spPr>
          <c:invertIfNegative val="0"/>
          <c:cat>
            <c:strRef>
              <c:f>'[Graphique dans Microsoft PowerPoint]Graphiques comité 1605'!$A$71:$A$73</c:f>
              <c:strCache>
                <c:ptCount val="3"/>
                <c:pt idx="0">
                  <c:v>Axe "Coopérations scientifiques"</c:v>
                </c:pt>
                <c:pt idx="1">
                  <c:v>axe "Coopérations académiques"</c:v>
                </c:pt>
                <c:pt idx="2">
                  <c:v>Axe "Attractivité et rayonnement"</c:v>
                </c:pt>
              </c:strCache>
            </c:strRef>
          </c:cat>
          <c:val>
            <c:numRef>
              <c:f>'[Graphique dans Microsoft PowerPoint]Graphiques comité 1605'!$E$71:$E$73</c:f>
              <c:numCache>
                <c:formatCode>General</c:formatCode>
                <c:ptCount val="3"/>
                <c:pt idx="0">
                  <c:v>43</c:v>
                </c:pt>
                <c:pt idx="1">
                  <c:v>19</c:v>
                </c:pt>
                <c:pt idx="2">
                  <c:v>20</c:v>
                </c:pt>
              </c:numCache>
            </c:numRef>
          </c:val>
          <c:extLst>
            <c:ext xmlns:c16="http://schemas.microsoft.com/office/drawing/2014/chart" uri="{C3380CC4-5D6E-409C-BE32-E72D297353CC}">
              <c16:uniqueId val="{00000003-6B90-4EC2-B8FF-8B6730BD6014}"/>
            </c:ext>
          </c:extLst>
        </c:ser>
        <c:dLbls>
          <c:showLegendKey val="0"/>
          <c:showVal val="0"/>
          <c:showCatName val="0"/>
          <c:showSerName val="0"/>
          <c:showPercent val="0"/>
          <c:showBubbleSize val="0"/>
        </c:dLbls>
        <c:gapWidth val="219"/>
        <c:overlap val="-27"/>
        <c:axId val="558194808"/>
        <c:axId val="558196120"/>
      </c:barChart>
      <c:catAx>
        <c:axId val="558194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58196120"/>
        <c:crosses val="autoZero"/>
        <c:auto val="1"/>
        <c:lblAlgn val="ctr"/>
        <c:lblOffset val="100"/>
        <c:noMultiLvlLbl val="0"/>
      </c:catAx>
      <c:valAx>
        <c:axId val="558196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58194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800" b="1" baseline="0" dirty="0">
                <a:solidFill>
                  <a:srgbClr val="0070C0"/>
                </a:solidFill>
                <a:latin typeface="Calibri" panose="020F0502020204030204" pitchFamily="34" charset="0"/>
              </a:rPr>
              <a:t>Répartition des dossiers par </a:t>
            </a:r>
            <a:r>
              <a:rPr lang="fr-FR" sz="1800" b="1" baseline="0" dirty="0" err="1">
                <a:solidFill>
                  <a:srgbClr val="0070C0"/>
                </a:solidFill>
                <a:latin typeface="Calibri" panose="020F0502020204030204" pitchFamily="34" charset="0"/>
              </a:rPr>
              <a:t>Domex</a:t>
            </a:r>
            <a:endParaRPr lang="fr-FR" sz="1800" b="1" baseline="0" dirty="0">
              <a:solidFill>
                <a:srgbClr val="0070C0"/>
              </a:solidFill>
              <a:latin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'Graphiques comité 1605'!$B$23</c:f>
              <c:strCache>
                <c:ptCount val="1"/>
                <c:pt idx="0">
                  <c:v>Dossiers déposés 2019 </c:v>
                </c:pt>
              </c:strCache>
            </c:strRef>
          </c:tx>
          <c:spPr>
            <a:solidFill>
              <a:schemeClr val="accent5"/>
            </a:solidFill>
            <a:ln>
              <a:noFill/>
            </a:ln>
            <a:effectLst/>
          </c:spPr>
          <c:invertIfNegative val="0"/>
          <c:cat>
            <c:strRef>
              <c:f>'Graphiques comité 1605'!$A$24:$A$32</c:f>
              <c:strCache>
                <c:ptCount val="9"/>
                <c:pt idx="0">
                  <c:v>Agriculture </c:v>
                </c:pt>
                <c:pt idx="1">
                  <c:v>Bâtiments et Travaux publics </c:v>
                </c:pt>
                <c:pt idx="2">
                  <c:v>Energie </c:v>
                </c:pt>
                <c:pt idx="3">
                  <c:v>Industrie du futur et production industrielle</c:v>
                </c:pt>
                <c:pt idx="4">
                  <c:v>Mobilité et systèmes de transports intelligents </c:v>
                </c:pt>
                <c:pt idx="5">
                  <c:v>Numérique </c:v>
                </c:pt>
                <c:pt idx="6">
                  <c:v>Santé</c:v>
                </c:pt>
                <c:pt idx="7">
                  <c:v>Sport, Montagne, Tourisme</c:v>
                </c:pt>
                <c:pt idx="8">
                  <c:v>Pas de Domex </c:v>
                </c:pt>
              </c:strCache>
            </c:strRef>
          </c:cat>
          <c:val>
            <c:numRef>
              <c:f>'Graphiques comité 1605'!$B$24:$B$32</c:f>
              <c:numCache>
                <c:formatCode>General</c:formatCode>
                <c:ptCount val="9"/>
                <c:pt idx="0">
                  <c:v>10</c:v>
                </c:pt>
                <c:pt idx="1">
                  <c:v>15</c:v>
                </c:pt>
                <c:pt idx="2">
                  <c:v>6</c:v>
                </c:pt>
                <c:pt idx="3">
                  <c:v>18</c:v>
                </c:pt>
                <c:pt idx="4">
                  <c:v>2</c:v>
                </c:pt>
                <c:pt idx="5">
                  <c:v>21</c:v>
                </c:pt>
                <c:pt idx="6">
                  <c:v>38</c:v>
                </c:pt>
                <c:pt idx="7">
                  <c:v>4</c:v>
                </c:pt>
                <c:pt idx="8">
                  <c:v>28</c:v>
                </c:pt>
              </c:numCache>
            </c:numRef>
          </c:val>
          <c:extLst>
            <c:ext xmlns:c16="http://schemas.microsoft.com/office/drawing/2014/chart" uri="{C3380CC4-5D6E-409C-BE32-E72D297353CC}">
              <c16:uniqueId val="{00000000-EB2A-4F21-980B-374E951D2AFF}"/>
            </c:ext>
          </c:extLst>
        </c:ser>
        <c:ser>
          <c:idx val="1"/>
          <c:order val="1"/>
          <c:tx>
            <c:strRef>
              <c:f>'Graphiques comité 1605'!$C$23</c:f>
              <c:strCache>
                <c:ptCount val="1"/>
                <c:pt idx="0">
                  <c:v>Dossiers votés 2019 </c:v>
                </c:pt>
              </c:strCache>
            </c:strRef>
          </c:tx>
          <c:spPr>
            <a:solidFill>
              <a:srgbClr val="92D050"/>
            </a:solidFill>
            <a:ln>
              <a:noFill/>
            </a:ln>
            <a:effectLst/>
          </c:spPr>
          <c:invertIfNegative val="0"/>
          <c:cat>
            <c:strRef>
              <c:f>'Graphiques comité 1605'!$A$24:$A$32</c:f>
              <c:strCache>
                <c:ptCount val="9"/>
                <c:pt idx="0">
                  <c:v>Agriculture </c:v>
                </c:pt>
                <c:pt idx="1">
                  <c:v>Bâtiments et Travaux publics </c:v>
                </c:pt>
                <c:pt idx="2">
                  <c:v>Energie </c:v>
                </c:pt>
                <c:pt idx="3">
                  <c:v>Industrie du futur et production industrielle</c:v>
                </c:pt>
                <c:pt idx="4">
                  <c:v>Mobilité et systèmes de transports intelligents </c:v>
                </c:pt>
                <c:pt idx="5">
                  <c:v>Numérique </c:v>
                </c:pt>
                <c:pt idx="6">
                  <c:v>Santé</c:v>
                </c:pt>
                <c:pt idx="7">
                  <c:v>Sport, Montagne, Tourisme</c:v>
                </c:pt>
                <c:pt idx="8">
                  <c:v>Pas de Domex </c:v>
                </c:pt>
              </c:strCache>
            </c:strRef>
          </c:cat>
          <c:val>
            <c:numRef>
              <c:f>'Graphiques comité 1605'!$C$24:$C$32</c:f>
              <c:numCache>
                <c:formatCode>General</c:formatCode>
                <c:ptCount val="9"/>
                <c:pt idx="0">
                  <c:v>4</c:v>
                </c:pt>
                <c:pt idx="1">
                  <c:v>6</c:v>
                </c:pt>
                <c:pt idx="2">
                  <c:v>2</c:v>
                </c:pt>
                <c:pt idx="3">
                  <c:v>12</c:v>
                </c:pt>
                <c:pt idx="4">
                  <c:v>1</c:v>
                </c:pt>
                <c:pt idx="5">
                  <c:v>8</c:v>
                </c:pt>
                <c:pt idx="6">
                  <c:v>20</c:v>
                </c:pt>
                <c:pt idx="7">
                  <c:v>2</c:v>
                </c:pt>
                <c:pt idx="8">
                  <c:v>19</c:v>
                </c:pt>
              </c:numCache>
            </c:numRef>
          </c:val>
          <c:extLst>
            <c:ext xmlns:c16="http://schemas.microsoft.com/office/drawing/2014/chart" uri="{C3380CC4-5D6E-409C-BE32-E72D297353CC}">
              <c16:uniqueId val="{00000001-EB2A-4F21-980B-374E951D2AFF}"/>
            </c:ext>
          </c:extLst>
        </c:ser>
        <c:ser>
          <c:idx val="2"/>
          <c:order val="2"/>
          <c:tx>
            <c:strRef>
              <c:f>'Graphiques comité 1605'!$D$23</c:f>
              <c:strCache>
                <c:ptCount val="1"/>
                <c:pt idx="0">
                  <c:v>Dossiers déposés 2018 </c:v>
                </c:pt>
              </c:strCache>
            </c:strRef>
          </c:tx>
          <c:spPr>
            <a:solidFill>
              <a:srgbClr val="002060"/>
            </a:solidFill>
            <a:ln>
              <a:noFill/>
            </a:ln>
            <a:effectLst/>
          </c:spPr>
          <c:invertIfNegative val="0"/>
          <c:cat>
            <c:strRef>
              <c:f>'Graphiques comité 1605'!$A$24:$A$32</c:f>
              <c:strCache>
                <c:ptCount val="9"/>
                <c:pt idx="0">
                  <c:v>Agriculture </c:v>
                </c:pt>
                <c:pt idx="1">
                  <c:v>Bâtiments et Travaux publics </c:v>
                </c:pt>
                <c:pt idx="2">
                  <c:v>Energie </c:v>
                </c:pt>
                <c:pt idx="3">
                  <c:v>Industrie du futur et production industrielle</c:v>
                </c:pt>
                <c:pt idx="4">
                  <c:v>Mobilité et systèmes de transports intelligents </c:v>
                </c:pt>
                <c:pt idx="5">
                  <c:v>Numérique </c:v>
                </c:pt>
                <c:pt idx="6">
                  <c:v>Santé</c:v>
                </c:pt>
                <c:pt idx="7">
                  <c:v>Sport, Montagne, Tourisme</c:v>
                </c:pt>
                <c:pt idx="8">
                  <c:v>Pas de Domex </c:v>
                </c:pt>
              </c:strCache>
            </c:strRef>
          </c:cat>
          <c:val>
            <c:numRef>
              <c:f>'Graphiques comité 1605'!$D$24:$D$32</c:f>
              <c:numCache>
                <c:formatCode>General</c:formatCode>
                <c:ptCount val="9"/>
                <c:pt idx="0">
                  <c:v>6</c:v>
                </c:pt>
                <c:pt idx="1">
                  <c:v>18</c:v>
                </c:pt>
                <c:pt idx="2">
                  <c:v>9</c:v>
                </c:pt>
                <c:pt idx="3">
                  <c:v>16</c:v>
                </c:pt>
                <c:pt idx="4">
                  <c:v>5</c:v>
                </c:pt>
                <c:pt idx="5">
                  <c:v>24</c:v>
                </c:pt>
                <c:pt idx="6">
                  <c:v>40</c:v>
                </c:pt>
                <c:pt idx="7">
                  <c:v>4</c:v>
                </c:pt>
                <c:pt idx="8">
                  <c:v>29</c:v>
                </c:pt>
              </c:numCache>
            </c:numRef>
          </c:val>
          <c:extLst>
            <c:ext xmlns:c16="http://schemas.microsoft.com/office/drawing/2014/chart" uri="{C3380CC4-5D6E-409C-BE32-E72D297353CC}">
              <c16:uniqueId val="{00000002-EB2A-4F21-980B-374E951D2AFF}"/>
            </c:ext>
          </c:extLst>
        </c:ser>
        <c:ser>
          <c:idx val="3"/>
          <c:order val="3"/>
          <c:tx>
            <c:strRef>
              <c:f>'Graphiques comité 1605'!$E$23</c:f>
              <c:strCache>
                <c:ptCount val="1"/>
                <c:pt idx="0">
                  <c:v>Dossiers votés 2018 </c:v>
                </c:pt>
              </c:strCache>
            </c:strRef>
          </c:tx>
          <c:spPr>
            <a:solidFill>
              <a:schemeClr val="accent6">
                <a:lumMod val="40000"/>
                <a:lumOff val="60000"/>
              </a:schemeClr>
            </a:solidFill>
            <a:ln>
              <a:noFill/>
            </a:ln>
            <a:effectLst/>
          </c:spPr>
          <c:invertIfNegative val="0"/>
          <c:cat>
            <c:strRef>
              <c:f>'Graphiques comité 1605'!$A$24:$A$32</c:f>
              <c:strCache>
                <c:ptCount val="9"/>
                <c:pt idx="0">
                  <c:v>Agriculture </c:v>
                </c:pt>
                <c:pt idx="1">
                  <c:v>Bâtiments et Travaux publics </c:v>
                </c:pt>
                <c:pt idx="2">
                  <c:v>Energie </c:v>
                </c:pt>
                <c:pt idx="3">
                  <c:v>Industrie du futur et production industrielle</c:v>
                </c:pt>
                <c:pt idx="4">
                  <c:v>Mobilité et systèmes de transports intelligents </c:v>
                </c:pt>
                <c:pt idx="5">
                  <c:v>Numérique </c:v>
                </c:pt>
                <c:pt idx="6">
                  <c:v>Santé</c:v>
                </c:pt>
                <c:pt idx="7">
                  <c:v>Sport, Montagne, Tourisme</c:v>
                </c:pt>
                <c:pt idx="8">
                  <c:v>Pas de Domex </c:v>
                </c:pt>
              </c:strCache>
            </c:strRef>
          </c:cat>
          <c:val>
            <c:numRef>
              <c:f>'Graphiques comité 1605'!$E$24:$E$32</c:f>
              <c:numCache>
                <c:formatCode>General</c:formatCode>
                <c:ptCount val="9"/>
                <c:pt idx="0">
                  <c:v>1</c:v>
                </c:pt>
                <c:pt idx="1">
                  <c:v>9</c:v>
                </c:pt>
                <c:pt idx="2">
                  <c:v>4</c:v>
                </c:pt>
                <c:pt idx="3">
                  <c:v>9</c:v>
                </c:pt>
                <c:pt idx="4">
                  <c:v>3</c:v>
                </c:pt>
                <c:pt idx="5">
                  <c:v>13</c:v>
                </c:pt>
                <c:pt idx="6">
                  <c:v>21</c:v>
                </c:pt>
                <c:pt idx="7">
                  <c:v>2</c:v>
                </c:pt>
                <c:pt idx="8">
                  <c:v>20</c:v>
                </c:pt>
              </c:numCache>
            </c:numRef>
          </c:val>
          <c:extLst>
            <c:ext xmlns:c16="http://schemas.microsoft.com/office/drawing/2014/chart" uri="{C3380CC4-5D6E-409C-BE32-E72D297353CC}">
              <c16:uniqueId val="{00000003-EB2A-4F21-980B-374E951D2AFF}"/>
            </c:ext>
          </c:extLst>
        </c:ser>
        <c:dLbls>
          <c:showLegendKey val="0"/>
          <c:showVal val="0"/>
          <c:showCatName val="0"/>
          <c:showSerName val="0"/>
          <c:showPercent val="0"/>
          <c:showBubbleSize val="0"/>
        </c:dLbls>
        <c:gapWidth val="219"/>
        <c:overlap val="-27"/>
        <c:axId val="648595696"/>
        <c:axId val="648596352"/>
      </c:barChart>
      <c:catAx>
        <c:axId val="648595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48596352"/>
        <c:crosses val="autoZero"/>
        <c:auto val="1"/>
        <c:lblAlgn val="ctr"/>
        <c:lblOffset val="100"/>
        <c:noMultiLvlLbl val="0"/>
      </c:catAx>
      <c:valAx>
        <c:axId val="648596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48595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600" b="1" dirty="0">
                <a:solidFill>
                  <a:srgbClr val="0390CE"/>
                </a:solidFill>
                <a:effectLst/>
                <a:latin typeface="Arial" panose="020B0604020202020204" pitchFamily="34" charset="0"/>
                <a:cs typeface="Arial" panose="020B0604020202020204" pitchFamily="34" charset="0"/>
              </a:rPr>
              <a:t>Répartition des projets </a:t>
            </a:r>
            <a:r>
              <a:rPr lang="fr-FR" sz="1600" b="1" i="0" u="none" strike="noStrike" baseline="0" dirty="0">
                <a:solidFill>
                  <a:srgbClr val="0390CE"/>
                </a:solidFill>
                <a:effectLst/>
                <a:latin typeface="Arial" panose="020B0604020202020204" pitchFamily="34" charset="0"/>
                <a:cs typeface="Arial" panose="020B0604020202020204" pitchFamily="34" charset="0"/>
              </a:rPr>
              <a:t>par pays partenaires </a:t>
            </a:r>
            <a:r>
              <a:rPr lang="fr-FR" sz="1600" b="1" dirty="0">
                <a:solidFill>
                  <a:srgbClr val="0390CE"/>
                </a:solidFill>
                <a:effectLst/>
                <a:latin typeface="Arial" panose="020B0604020202020204" pitchFamily="34" charset="0"/>
                <a:cs typeface="Arial" panose="020B0604020202020204" pitchFamily="34" charset="0"/>
              </a:rPr>
              <a:t>– 2019 </a:t>
            </a:r>
            <a:endParaRPr lang="fr-FR" sz="1600" dirty="0">
              <a:solidFill>
                <a:srgbClr val="0390CE"/>
              </a:solidFill>
              <a:effectLst/>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'[Graphique dans Microsoft PowerPoint]Graphiques comité 1605'!$B$38</c:f>
              <c:strCache>
                <c:ptCount val="1"/>
                <c:pt idx="0">
                  <c:v>Dossiers déposés </c:v>
                </c:pt>
              </c:strCache>
            </c:strRef>
          </c:tx>
          <c:spPr>
            <a:solidFill>
              <a:schemeClr val="accent1"/>
            </a:solidFill>
            <a:ln>
              <a:noFill/>
            </a:ln>
            <a:effectLst/>
          </c:spPr>
          <c:invertIfNegative val="0"/>
          <c:cat>
            <c:strRef>
              <c:f>'[Graphique dans Microsoft PowerPoint]Graphiques comité 1605'!$A$39:$A$65</c:f>
              <c:strCache>
                <c:ptCount val="27"/>
                <c:pt idx="0">
                  <c:v>Canada </c:v>
                </c:pt>
                <c:pt idx="1">
                  <c:v>Allemagne</c:v>
                </c:pt>
                <c:pt idx="2">
                  <c:v>Arménie</c:v>
                </c:pt>
                <c:pt idx="3">
                  <c:v>Australie </c:v>
                </c:pt>
                <c:pt idx="4">
                  <c:v>Brésil</c:v>
                </c:pt>
                <c:pt idx="5">
                  <c:v>Etats-Unis </c:v>
                </c:pt>
                <c:pt idx="6">
                  <c:v>Etsonie</c:v>
                </c:pt>
                <c:pt idx="7">
                  <c:v>Chili</c:v>
                </c:pt>
                <c:pt idx="8">
                  <c:v>Chine </c:v>
                </c:pt>
                <c:pt idx="9">
                  <c:v>Espagne</c:v>
                </c:pt>
                <c:pt idx="10">
                  <c:v>Finlande</c:v>
                </c:pt>
                <c:pt idx="11">
                  <c:v>Irlande</c:v>
                </c:pt>
                <c:pt idx="12">
                  <c:v>Italie </c:v>
                </c:pt>
                <c:pt idx="13">
                  <c:v>Japon </c:v>
                </c:pt>
                <c:pt idx="14">
                  <c:v>Mali</c:v>
                </c:pt>
                <c:pt idx="15">
                  <c:v>Malaisie</c:v>
                </c:pt>
                <c:pt idx="16">
                  <c:v>Nigéria </c:v>
                </c:pt>
                <c:pt idx="17">
                  <c:v>Maroc</c:v>
                </c:pt>
                <c:pt idx="18">
                  <c:v>Norvège</c:v>
                </c:pt>
                <c:pt idx="19">
                  <c:v>Singapour </c:v>
                </c:pt>
                <c:pt idx="20">
                  <c:v>Royaume-Uni </c:v>
                </c:pt>
                <c:pt idx="21">
                  <c:v>Suède </c:v>
                </c:pt>
                <c:pt idx="22">
                  <c:v>Suisse </c:v>
                </c:pt>
                <c:pt idx="23">
                  <c:v>Rép. tchèque</c:v>
                </c:pt>
                <c:pt idx="24">
                  <c:v>Tunisie </c:v>
                </c:pt>
                <c:pt idx="25">
                  <c:v>Vietnam </c:v>
                </c:pt>
                <c:pt idx="26">
                  <c:v>Multi zones </c:v>
                </c:pt>
              </c:strCache>
            </c:strRef>
          </c:cat>
          <c:val>
            <c:numRef>
              <c:f>'[Graphique dans Microsoft PowerPoint]Graphiques comité 1605'!$B$39:$B$65</c:f>
              <c:numCache>
                <c:formatCode>General</c:formatCode>
                <c:ptCount val="27"/>
                <c:pt idx="0">
                  <c:v>38</c:v>
                </c:pt>
                <c:pt idx="1">
                  <c:v>1</c:v>
                </c:pt>
                <c:pt idx="2">
                  <c:v>1</c:v>
                </c:pt>
                <c:pt idx="3">
                  <c:v>3</c:v>
                </c:pt>
                <c:pt idx="4">
                  <c:v>3</c:v>
                </c:pt>
                <c:pt idx="5">
                  <c:v>10</c:v>
                </c:pt>
                <c:pt idx="6">
                  <c:v>1</c:v>
                </c:pt>
                <c:pt idx="7">
                  <c:v>1</c:v>
                </c:pt>
                <c:pt idx="8">
                  <c:v>11</c:v>
                </c:pt>
                <c:pt idx="9">
                  <c:v>7</c:v>
                </c:pt>
                <c:pt idx="10">
                  <c:v>1</c:v>
                </c:pt>
                <c:pt idx="11">
                  <c:v>1</c:v>
                </c:pt>
                <c:pt idx="12">
                  <c:v>8</c:v>
                </c:pt>
                <c:pt idx="13">
                  <c:v>9</c:v>
                </c:pt>
                <c:pt idx="14">
                  <c:v>1</c:v>
                </c:pt>
                <c:pt idx="15">
                  <c:v>1</c:v>
                </c:pt>
                <c:pt idx="16">
                  <c:v>1</c:v>
                </c:pt>
                <c:pt idx="17">
                  <c:v>2</c:v>
                </c:pt>
                <c:pt idx="18">
                  <c:v>1</c:v>
                </c:pt>
                <c:pt idx="19">
                  <c:v>1</c:v>
                </c:pt>
                <c:pt idx="20">
                  <c:v>3</c:v>
                </c:pt>
                <c:pt idx="21">
                  <c:v>1</c:v>
                </c:pt>
                <c:pt idx="22">
                  <c:v>11</c:v>
                </c:pt>
                <c:pt idx="23">
                  <c:v>1</c:v>
                </c:pt>
                <c:pt idx="24">
                  <c:v>5</c:v>
                </c:pt>
                <c:pt idx="25">
                  <c:v>5</c:v>
                </c:pt>
                <c:pt idx="26">
                  <c:v>14</c:v>
                </c:pt>
              </c:numCache>
            </c:numRef>
          </c:val>
          <c:extLst>
            <c:ext xmlns:c16="http://schemas.microsoft.com/office/drawing/2014/chart" uri="{C3380CC4-5D6E-409C-BE32-E72D297353CC}">
              <c16:uniqueId val="{00000000-5543-4FAB-B919-6B642F1C6429}"/>
            </c:ext>
          </c:extLst>
        </c:ser>
        <c:ser>
          <c:idx val="1"/>
          <c:order val="1"/>
          <c:tx>
            <c:strRef>
              <c:f>'[Graphique dans Microsoft PowerPoint]Graphiques comité 1605'!$C$38</c:f>
              <c:strCache>
                <c:ptCount val="1"/>
                <c:pt idx="0">
                  <c:v>Dossiers votés</c:v>
                </c:pt>
              </c:strCache>
            </c:strRef>
          </c:tx>
          <c:spPr>
            <a:solidFill>
              <a:schemeClr val="accent2"/>
            </a:solidFill>
            <a:ln>
              <a:noFill/>
            </a:ln>
            <a:effectLst/>
          </c:spPr>
          <c:invertIfNegative val="0"/>
          <c:cat>
            <c:strRef>
              <c:f>'[Graphique dans Microsoft PowerPoint]Graphiques comité 1605'!$A$39:$A$65</c:f>
              <c:strCache>
                <c:ptCount val="27"/>
                <c:pt idx="0">
                  <c:v>Canada </c:v>
                </c:pt>
                <c:pt idx="1">
                  <c:v>Allemagne</c:v>
                </c:pt>
                <c:pt idx="2">
                  <c:v>Arménie</c:v>
                </c:pt>
                <c:pt idx="3">
                  <c:v>Australie </c:v>
                </c:pt>
                <c:pt idx="4">
                  <c:v>Brésil</c:v>
                </c:pt>
                <c:pt idx="5">
                  <c:v>Etats-Unis </c:v>
                </c:pt>
                <c:pt idx="6">
                  <c:v>Etsonie</c:v>
                </c:pt>
                <c:pt idx="7">
                  <c:v>Chili</c:v>
                </c:pt>
                <c:pt idx="8">
                  <c:v>Chine </c:v>
                </c:pt>
                <c:pt idx="9">
                  <c:v>Espagne</c:v>
                </c:pt>
                <c:pt idx="10">
                  <c:v>Finlande</c:v>
                </c:pt>
                <c:pt idx="11">
                  <c:v>Irlande</c:v>
                </c:pt>
                <c:pt idx="12">
                  <c:v>Italie </c:v>
                </c:pt>
                <c:pt idx="13">
                  <c:v>Japon </c:v>
                </c:pt>
                <c:pt idx="14">
                  <c:v>Mali</c:v>
                </c:pt>
                <c:pt idx="15">
                  <c:v>Malaisie</c:v>
                </c:pt>
                <c:pt idx="16">
                  <c:v>Nigéria </c:v>
                </c:pt>
                <c:pt idx="17">
                  <c:v>Maroc</c:v>
                </c:pt>
                <c:pt idx="18">
                  <c:v>Norvège</c:v>
                </c:pt>
                <c:pt idx="19">
                  <c:v>Singapour </c:v>
                </c:pt>
                <c:pt idx="20">
                  <c:v>Royaume-Uni </c:v>
                </c:pt>
                <c:pt idx="21">
                  <c:v>Suède </c:v>
                </c:pt>
                <c:pt idx="22">
                  <c:v>Suisse </c:v>
                </c:pt>
                <c:pt idx="23">
                  <c:v>Rép. tchèque</c:v>
                </c:pt>
                <c:pt idx="24">
                  <c:v>Tunisie </c:v>
                </c:pt>
                <c:pt idx="25">
                  <c:v>Vietnam </c:v>
                </c:pt>
                <c:pt idx="26">
                  <c:v>Multi zones </c:v>
                </c:pt>
              </c:strCache>
            </c:strRef>
          </c:cat>
          <c:val>
            <c:numRef>
              <c:f>'[Graphique dans Microsoft PowerPoint]Graphiques comité 1605'!$C$39:$C$65</c:f>
              <c:numCache>
                <c:formatCode>General</c:formatCode>
                <c:ptCount val="27"/>
                <c:pt idx="0">
                  <c:v>24</c:v>
                </c:pt>
                <c:pt idx="1">
                  <c:v>1</c:v>
                </c:pt>
                <c:pt idx="2">
                  <c:v>1</c:v>
                </c:pt>
                <c:pt idx="3">
                  <c:v>1</c:v>
                </c:pt>
                <c:pt idx="4">
                  <c:v>1</c:v>
                </c:pt>
                <c:pt idx="5">
                  <c:v>4</c:v>
                </c:pt>
                <c:pt idx="6">
                  <c:v>0</c:v>
                </c:pt>
                <c:pt idx="7">
                  <c:v>0</c:v>
                </c:pt>
                <c:pt idx="8">
                  <c:v>7</c:v>
                </c:pt>
                <c:pt idx="9">
                  <c:v>5</c:v>
                </c:pt>
                <c:pt idx="10">
                  <c:v>1</c:v>
                </c:pt>
                <c:pt idx="11">
                  <c:v>0</c:v>
                </c:pt>
                <c:pt idx="12">
                  <c:v>1</c:v>
                </c:pt>
                <c:pt idx="13">
                  <c:v>5</c:v>
                </c:pt>
                <c:pt idx="14">
                  <c:v>1</c:v>
                </c:pt>
                <c:pt idx="15">
                  <c:v>0</c:v>
                </c:pt>
                <c:pt idx="16">
                  <c:v>0</c:v>
                </c:pt>
                <c:pt idx="17">
                  <c:v>1</c:v>
                </c:pt>
                <c:pt idx="18">
                  <c:v>1</c:v>
                </c:pt>
                <c:pt idx="19">
                  <c:v>0</c:v>
                </c:pt>
                <c:pt idx="20">
                  <c:v>1</c:v>
                </c:pt>
                <c:pt idx="21">
                  <c:v>1</c:v>
                </c:pt>
                <c:pt idx="22">
                  <c:v>5</c:v>
                </c:pt>
                <c:pt idx="23">
                  <c:v>0</c:v>
                </c:pt>
                <c:pt idx="24">
                  <c:v>2</c:v>
                </c:pt>
                <c:pt idx="25">
                  <c:v>3</c:v>
                </c:pt>
                <c:pt idx="26">
                  <c:v>8</c:v>
                </c:pt>
              </c:numCache>
            </c:numRef>
          </c:val>
          <c:extLst>
            <c:ext xmlns:c16="http://schemas.microsoft.com/office/drawing/2014/chart" uri="{C3380CC4-5D6E-409C-BE32-E72D297353CC}">
              <c16:uniqueId val="{00000001-5543-4FAB-B919-6B642F1C6429}"/>
            </c:ext>
          </c:extLst>
        </c:ser>
        <c:dLbls>
          <c:showLegendKey val="0"/>
          <c:showVal val="0"/>
          <c:showCatName val="0"/>
          <c:showSerName val="0"/>
          <c:showPercent val="0"/>
          <c:showBubbleSize val="0"/>
        </c:dLbls>
        <c:gapWidth val="219"/>
        <c:overlap val="-27"/>
        <c:axId val="549107544"/>
        <c:axId val="549101968"/>
      </c:barChart>
      <c:catAx>
        <c:axId val="549107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49101968"/>
        <c:crosses val="autoZero"/>
        <c:auto val="1"/>
        <c:lblAlgn val="ctr"/>
        <c:lblOffset val="100"/>
        <c:noMultiLvlLbl val="0"/>
      </c:catAx>
      <c:valAx>
        <c:axId val="5491019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49107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002060"/>
                </a:solidFill>
                <a:effectLst>
                  <a:outerShdw blurRad="38100" dist="38100" dir="2700000" algn="tl">
                    <a:srgbClr val="000000">
                      <a:alpha val="43137"/>
                    </a:srgbClr>
                  </a:outerShdw>
                </a:effectLst>
                <a:latin typeface="+mn-lt"/>
                <a:ea typeface="+mn-ea"/>
                <a:cs typeface="+mn-cs"/>
              </a:defRPr>
            </a:pPr>
            <a:r>
              <a:rPr lang="fr-FR" sz="1600" b="1" i="0" baseline="0" dirty="0">
                <a:solidFill>
                  <a:srgbClr val="0390CE"/>
                </a:solidFill>
                <a:effectLst/>
                <a:latin typeface="Arial" panose="020B0604020202020204" pitchFamily="34" charset="0"/>
                <a:cs typeface="Arial" panose="020B0604020202020204" pitchFamily="34" charset="0"/>
              </a:rPr>
              <a:t>Répartition des projets par pays partenaires – 2018 </a:t>
            </a:r>
            <a:endParaRPr lang="fr-FR" sz="1600" dirty="0">
              <a:solidFill>
                <a:srgbClr val="0390CE"/>
              </a:solidFill>
              <a:effectLst/>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rgbClr val="002060"/>
              </a:solidFill>
              <a:effectLst>
                <a:outerShdw blurRad="38100" dist="38100" dir="2700000" algn="tl">
                  <a:srgbClr val="000000">
                    <a:alpha val="43137"/>
                  </a:srgbClr>
                </a:outerShdw>
              </a:effectLst>
              <a:latin typeface="+mn-lt"/>
              <a:ea typeface="+mn-ea"/>
              <a:cs typeface="+mn-cs"/>
            </a:defRPr>
          </a:pPr>
          <a:endParaRPr lang="fr-FR"/>
        </a:p>
      </c:txPr>
    </c:title>
    <c:autoTitleDeleted val="0"/>
    <c:plotArea>
      <c:layout/>
      <c:barChart>
        <c:barDir val="col"/>
        <c:grouping val="clustered"/>
        <c:varyColors val="0"/>
        <c:ser>
          <c:idx val="0"/>
          <c:order val="0"/>
          <c:tx>
            <c:strRef>
              <c:f>'répartition pays'!$C$2</c:f>
              <c:strCache>
                <c:ptCount val="1"/>
                <c:pt idx="0">
                  <c:v>Nbre de projet déposé</c:v>
                </c:pt>
              </c:strCache>
            </c:strRef>
          </c:tx>
          <c:spPr>
            <a:solidFill>
              <a:srgbClr val="FFC000"/>
            </a:solidFill>
            <a:ln>
              <a:noFill/>
            </a:ln>
            <a:effectLst/>
          </c:spPr>
          <c:invertIfNegative val="0"/>
          <c:cat>
            <c:strRef>
              <c:f>'répartition pays'!$B$3:$B$29</c:f>
              <c:strCache>
                <c:ptCount val="27"/>
                <c:pt idx="0">
                  <c:v>Allemagne</c:v>
                </c:pt>
                <c:pt idx="1">
                  <c:v>Belgique</c:v>
                </c:pt>
                <c:pt idx="2">
                  <c:v>Brésil</c:v>
                </c:pt>
                <c:pt idx="3">
                  <c:v>Canada</c:v>
                </c:pt>
                <c:pt idx="4">
                  <c:v>Chine</c:v>
                </c:pt>
                <c:pt idx="5">
                  <c:v>Danemark</c:v>
                </c:pt>
                <c:pt idx="6">
                  <c:v>Egypte</c:v>
                </c:pt>
                <c:pt idx="7">
                  <c:v>Estonie</c:v>
                </c:pt>
                <c:pt idx="8">
                  <c:v>Etats-Unis</c:v>
                </c:pt>
                <c:pt idx="9">
                  <c:v>Irlande</c:v>
                </c:pt>
                <c:pt idx="10">
                  <c:v>Italie</c:v>
                </c:pt>
                <c:pt idx="11">
                  <c:v>Japon</c:v>
                </c:pt>
                <c:pt idx="12">
                  <c:v>Liban</c:v>
                </c:pt>
                <c:pt idx="13">
                  <c:v>Lituanie</c:v>
                </c:pt>
                <c:pt idx="14">
                  <c:v>Luxembourg</c:v>
                </c:pt>
                <c:pt idx="15">
                  <c:v>Maroc</c:v>
                </c:pt>
                <c:pt idx="16">
                  <c:v>Mexique </c:v>
                </c:pt>
                <c:pt idx="17">
                  <c:v>Royaume-Unis</c:v>
                </c:pt>
                <c:pt idx="18">
                  <c:v>Russie</c:v>
                </c:pt>
                <c:pt idx="19">
                  <c:v>Sénégal</c:v>
                </c:pt>
                <c:pt idx="20">
                  <c:v>Singapour</c:v>
                </c:pt>
                <c:pt idx="21">
                  <c:v>Slovaquie</c:v>
                </c:pt>
                <c:pt idx="22">
                  <c:v>Suisse</c:v>
                </c:pt>
                <c:pt idx="23">
                  <c:v>Thaïlande</c:v>
                </c:pt>
                <c:pt idx="24">
                  <c:v>Tunisie</c:v>
                </c:pt>
                <c:pt idx="25">
                  <c:v>Vietnam</c:v>
                </c:pt>
                <c:pt idx="26">
                  <c:v>x Multi-pays</c:v>
                </c:pt>
              </c:strCache>
            </c:strRef>
          </c:cat>
          <c:val>
            <c:numRef>
              <c:f>'répartition pays'!$C$3:$C$29</c:f>
              <c:numCache>
                <c:formatCode>General</c:formatCode>
                <c:ptCount val="27"/>
                <c:pt idx="0">
                  <c:v>4</c:v>
                </c:pt>
                <c:pt idx="1">
                  <c:v>1</c:v>
                </c:pt>
                <c:pt idx="2">
                  <c:v>2</c:v>
                </c:pt>
                <c:pt idx="3">
                  <c:v>38</c:v>
                </c:pt>
                <c:pt idx="4">
                  <c:v>18</c:v>
                </c:pt>
                <c:pt idx="5">
                  <c:v>1</c:v>
                </c:pt>
                <c:pt idx="6">
                  <c:v>1</c:v>
                </c:pt>
                <c:pt idx="7">
                  <c:v>1</c:v>
                </c:pt>
                <c:pt idx="8">
                  <c:v>10</c:v>
                </c:pt>
                <c:pt idx="9">
                  <c:v>1</c:v>
                </c:pt>
                <c:pt idx="10">
                  <c:v>12</c:v>
                </c:pt>
                <c:pt idx="11">
                  <c:v>7</c:v>
                </c:pt>
                <c:pt idx="12">
                  <c:v>1</c:v>
                </c:pt>
                <c:pt idx="13">
                  <c:v>1</c:v>
                </c:pt>
                <c:pt idx="14">
                  <c:v>1</c:v>
                </c:pt>
                <c:pt idx="15">
                  <c:v>10</c:v>
                </c:pt>
                <c:pt idx="16">
                  <c:v>1</c:v>
                </c:pt>
                <c:pt idx="17">
                  <c:v>2</c:v>
                </c:pt>
                <c:pt idx="18">
                  <c:v>1</c:v>
                </c:pt>
                <c:pt idx="19">
                  <c:v>1</c:v>
                </c:pt>
                <c:pt idx="20">
                  <c:v>1</c:v>
                </c:pt>
                <c:pt idx="21">
                  <c:v>1</c:v>
                </c:pt>
                <c:pt idx="22">
                  <c:v>7</c:v>
                </c:pt>
                <c:pt idx="23">
                  <c:v>1</c:v>
                </c:pt>
                <c:pt idx="24">
                  <c:v>6</c:v>
                </c:pt>
                <c:pt idx="25">
                  <c:v>10</c:v>
                </c:pt>
                <c:pt idx="26">
                  <c:v>11</c:v>
                </c:pt>
              </c:numCache>
            </c:numRef>
          </c:val>
          <c:extLst>
            <c:ext xmlns:c16="http://schemas.microsoft.com/office/drawing/2014/chart" uri="{C3380CC4-5D6E-409C-BE32-E72D297353CC}">
              <c16:uniqueId val="{00000000-C649-40EB-8288-0114A6B6DD3C}"/>
            </c:ext>
          </c:extLst>
        </c:ser>
        <c:ser>
          <c:idx val="1"/>
          <c:order val="1"/>
          <c:tx>
            <c:strRef>
              <c:f>'répartition pays'!$D$2</c:f>
              <c:strCache>
                <c:ptCount val="1"/>
                <c:pt idx="0">
                  <c:v>Nbre de projet retenu</c:v>
                </c:pt>
              </c:strCache>
            </c:strRef>
          </c:tx>
          <c:spPr>
            <a:solidFill>
              <a:srgbClr val="002060"/>
            </a:solidFill>
            <a:ln>
              <a:noFill/>
            </a:ln>
            <a:effectLst/>
          </c:spPr>
          <c:invertIfNegative val="0"/>
          <c:cat>
            <c:strRef>
              <c:f>'répartition pays'!$B$3:$B$29</c:f>
              <c:strCache>
                <c:ptCount val="27"/>
                <c:pt idx="0">
                  <c:v>Allemagne</c:v>
                </c:pt>
                <c:pt idx="1">
                  <c:v>Belgique</c:v>
                </c:pt>
                <c:pt idx="2">
                  <c:v>Brésil</c:v>
                </c:pt>
                <c:pt idx="3">
                  <c:v>Canada</c:v>
                </c:pt>
                <c:pt idx="4">
                  <c:v>Chine</c:v>
                </c:pt>
                <c:pt idx="5">
                  <c:v>Danemark</c:v>
                </c:pt>
                <c:pt idx="6">
                  <c:v>Egypte</c:v>
                </c:pt>
                <c:pt idx="7">
                  <c:v>Estonie</c:v>
                </c:pt>
                <c:pt idx="8">
                  <c:v>Etats-Unis</c:v>
                </c:pt>
                <c:pt idx="9">
                  <c:v>Irlande</c:v>
                </c:pt>
                <c:pt idx="10">
                  <c:v>Italie</c:v>
                </c:pt>
                <c:pt idx="11">
                  <c:v>Japon</c:v>
                </c:pt>
                <c:pt idx="12">
                  <c:v>Liban</c:v>
                </c:pt>
                <c:pt idx="13">
                  <c:v>Lituanie</c:v>
                </c:pt>
                <c:pt idx="14">
                  <c:v>Luxembourg</c:v>
                </c:pt>
                <c:pt idx="15">
                  <c:v>Maroc</c:v>
                </c:pt>
                <c:pt idx="16">
                  <c:v>Mexique </c:v>
                </c:pt>
                <c:pt idx="17">
                  <c:v>Royaume-Unis</c:v>
                </c:pt>
                <c:pt idx="18">
                  <c:v>Russie</c:v>
                </c:pt>
                <c:pt idx="19">
                  <c:v>Sénégal</c:v>
                </c:pt>
                <c:pt idx="20">
                  <c:v>Singapour</c:v>
                </c:pt>
                <c:pt idx="21">
                  <c:v>Slovaquie</c:v>
                </c:pt>
                <c:pt idx="22">
                  <c:v>Suisse</c:v>
                </c:pt>
                <c:pt idx="23">
                  <c:v>Thaïlande</c:v>
                </c:pt>
                <c:pt idx="24">
                  <c:v>Tunisie</c:v>
                </c:pt>
                <c:pt idx="25">
                  <c:v>Vietnam</c:v>
                </c:pt>
                <c:pt idx="26">
                  <c:v>x Multi-pays</c:v>
                </c:pt>
              </c:strCache>
            </c:strRef>
          </c:cat>
          <c:val>
            <c:numRef>
              <c:f>'répartition pays'!$D$3:$D$29</c:f>
              <c:numCache>
                <c:formatCode>General</c:formatCode>
                <c:ptCount val="27"/>
                <c:pt idx="0">
                  <c:v>2</c:v>
                </c:pt>
                <c:pt idx="1">
                  <c:v>1</c:v>
                </c:pt>
                <c:pt idx="2">
                  <c:v>1</c:v>
                </c:pt>
                <c:pt idx="3">
                  <c:v>20</c:v>
                </c:pt>
                <c:pt idx="4">
                  <c:v>9</c:v>
                </c:pt>
                <c:pt idx="5">
                  <c:v>0</c:v>
                </c:pt>
                <c:pt idx="6">
                  <c:v>0</c:v>
                </c:pt>
                <c:pt idx="7">
                  <c:v>1</c:v>
                </c:pt>
                <c:pt idx="8">
                  <c:v>7</c:v>
                </c:pt>
                <c:pt idx="9">
                  <c:v>0</c:v>
                </c:pt>
                <c:pt idx="10">
                  <c:v>7</c:v>
                </c:pt>
                <c:pt idx="11">
                  <c:v>4</c:v>
                </c:pt>
                <c:pt idx="12">
                  <c:v>1</c:v>
                </c:pt>
                <c:pt idx="13">
                  <c:v>1</c:v>
                </c:pt>
                <c:pt idx="14">
                  <c:v>1</c:v>
                </c:pt>
                <c:pt idx="15">
                  <c:v>0</c:v>
                </c:pt>
                <c:pt idx="16">
                  <c:v>0</c:v>
                </c:pt>
                <c:pt idx="17">
                  <c:v>1</c:v>
                </c:pt>
                <c:pt idx="18">
                  <c:v>0</c:v>
                </c:pt>
                <c:pt idx="19">
                  <c:v>0</c:v>
                </c:pt>
                <c:pt idx="20">
                  <c:v>0</c:v>
                </c:pt>
                <c:pt idx="21">
                  <c:v>1</c:v>
                </c:pt>
                <c:pt idx="22">
                  <c:v>5</c:v>
                </c:pt>
                <c:pt idx="23">
                  <c:v>0</c:v>
                </c:pt>
                <c:pt idx="24">
                  <c:v>1</c:v>
                </c:pt>
                <c:pt idx="25">
                  <c:v>8</c:v>
                </c:pt>
                <c:pt idx="26">
                  <c:v>8</c:v>
                </c:pt>
              </c:numCache>
            </c:numRef>
          </c:val>
          <c:extLst>
            <c:ext xmlns:c16="http://schemas.microsoft.com/office/drawing/2014/chart" uri="{C3380CC4-5D6E-409C-BE32-E72D297353CC}">
              <c16:uniqueId val="{00000001-C649-40EB-8288-0114A6B6DD3C}"/>
            </c:ext>
          </c:extLst>
        </c:ser>
        <c:dLbls>
          <c:showLegendKey val="0"/>
          <c:showVal val="0"/>
          <c:showCatName val="0"/>
          <c:showSerName val="0"/>
          <c:showPercent val="0"/>
          <c:showBubbleSize val="0"/>
        </c:dLbls>
        <c:gapWidth val="219"/>
        <c:overlap val="-27"/>
        <c:axId val="328770592"/>
        <c:axId val="1"/>
      </c:barChart>
      <c:catAx>
        <c:axId val="328770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8770592"/>
        <c:crosses val="autoZero"/>
        <c:crossBetween val="between"/>
      </c:valAx>
      <c:spPr>
        <a:noFill/>
        <a:ln w="25400">
          <a:noFill/>
        </a:ln>
        <a:effectLst/>
      </c:spPr>
    </c:plotArea>
    <c:legend>
      <c:legendPos val="t"/>
      <c:layout>
        <c:manualLayout>
          <c:xMode val="edge"/>
          <c:yMode val="edge"/>
          <c:x val="0.32904080584586803"/>
          <c:y val="0.16765853929509189"/>
          <c:w val="0.35827684406488819"/>
          <c:h val="7.2591527770627107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noFill/>
      <a:prstDash val="solid"/>
      <a:round/>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6">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5EFA94-3D48-42E1-AFCE-EDC76657D7FE}" type="doc">
      <dgm:prSet loTypeId="urn:microsoft.com/office/officeart/2005/8/layout/hList6" loCatId="list" qsTypeId="urn:microsoft.com/office/officeart/2005/8/quickstyle/3d5" qsCatId="3D" csTypeId="urn:microsoft.com/office/officeart/2005/8/colors/accent2_2" csCatId="accent2" phldr="1"/>
      <dgm:spPr/>
      <dgm:t>
        <a:bodyPr/>
        <a:lstStyle/>
        <a:p>
          <a:endParaRPr lang="fr-FR"/>
        </a:p>
      </dgm:t>
    </dgm:pt>
    <dgm:pt modelId="{8B0F6ED4-5F4C-4BCE-9DE8-E5CC29379ECA}">
      <dgm:prSet custT="1"/>
      <dgm:spPr>
        <a:solidFill>
          <a:srgbClr val="0390CE"/>
        </a:solidFill>
      </dgm:spPr>
      <dgm:t>
        <a:bodyPr/>
        <a:lstStyle/>
        <a:p>
          <a:r>
            <a:rPr lang="fr-FR" sz="1600" b="1" dirty="0">
              <a:latin typeface="Arial" panose="020B0604020202020204" pitchFamily="34" charset="0"/>
              <a:cs typeface="Arial" panose="020B0604020202020204" pitchFamily="34" charset="0"/>
            </a:rPr>
            <a:t>Développer des partenariats  structurants en formation et recherche</a:t>
          </a:r>
        </a:p>
      </dgm:t>
    </dgm:pt>
    <dgm:pt modelId="{EE30C61B-6E1A-4F9D-B4CC-D8EE9B2B6618}" type="parTrans" cxnId="{2BD3078B-022F-4985-BFDD-FFC06DAA18C8}">
      <dgm:prSet/>
      <dgm:spPr/>
      <dgm:t>
        <a:bodyPr/>
        <a:lstStyle/>
        <a:p>
          <a:endParaRPr lang="fr-FR"/>
        </a:p>
      </dgm:t>
    </dgm:pt>
    <dgm:pt modelId="{C8C36FFC-1B62-4B9D-B34A-C9BD36E956E5}" type="sibTrans" cxnId="{2BD3078B-022F-4985-BFDD-FFC06DAA18C8}">
      <dgm:prSet/>
      <dgm:spPr/>
      <dgm:t>
        <a:bodyPr/>
        <a:lstStyle/>
        <a:p>
          <a:endParaRPr lang="fr-FR"/>
        </a:p>
      </dgm:t>
    </dgm:pt>
    <dgm:pt modelId="{BA067634-6BC9-44E9-B18C-A1B3EC0C3074}">
      <dgm:prSet custT="1"/>
      <dgm:spPr>
        <a:solidFill>
          <a:srgbClr val="0390CE"/>
        </a:solidFill>
      </dgm:spPr>
      <dgm:t>
        <a:bodyPr/>
        <a:lstStyle/>
        <a:p>
          <a:r>
            <a:rPr lang="fr-FR" sz="1600" b="1" dirty="0">
              <a:latin typeface="Arial" panose="020B0604020202020204" pitchFamily="34" charset="0"/>
              <a:cs typeface="Arial" panose="020B0604020202020204" pitchFamily="34" charset="0"/>
            </a:rPr>
            <a:t>Accompagner l’internationalisation des parcours de formation </a:t>
          </a:r>
          <a:r>
            <a:rPr lang="fr-FR" sz="1600" b="0" dirty="0">
              <a:latin typeface="Arial" panose="020B0604020202020204" pitchFamily="34" charset="0"/>
              <a:cs typeface="Arial" panose="020B0604020202020204" pitchFamily="34" charset="0"/>
            </a:rPr>
            <a:t/>
          </a:r>
          <a:br>
            <a:rPr lang="fr-FR" sz="1600" b="0" dirty="0">
              <a:latin typeface="Arial" panose="020B0604020202020204" pitchFamily="34" charset="0"/>
              <a:cs typeface="Arial" panose="020B0604020202020204" pitchFamily="34" charset="0"/>
            </a:rPr>
          </a:br>
          <a:endParaRPr lang="fr-FR" sz="1600" b="0" dirty="0">
            <a:latin typeface="Arial" panose="020B0604020202020204" pitchFamily="34" charset="0"/>
            <a:cs typeface="Arial" panose="020B0604020202020204" pitchFamily="34" charset="0"/>
          </a:endParaRPr>
        </a:p>
      </dgm:t>
    </dgm:pt>
    <dgm:pt modelId="{5494F0AE-5D40-482B-8FCA-18833903ECED}" type="parTrans" cxnId="{9F1C0B3E-F6E9-434E-AD92-DD5222A57F91}">
      <dgm:prSet/>
      <dgm:spPr/>
      <dgm:t>
        <a:bodyPr/>
        <a:lstStyle/>
        <a:p>
          <a:endParaRPr lang="fr-FR"/>
        </a:p>
      </dgm:t>
    </dgm:pt>
    <dgm:pt modelId="{EA1F6FEC-5CC2-4E66-B3D2-9AD7FE825944}" type="sibTrans" cxnId="{9F1C0B3E-F6E9-434E-AD92-DD5222A57F91}">
      <dgm:prSet/>
      <dgm:spPr/>
      <dgm:t>
        <a:bodyPr/>
        <a:lstStyle/>
        <a:p>
          <a:endParaRPr lang="fr-FR"/>
        </a:p>
      </dgm:t>
    </dgm:pt>
    <dgm:pt modelId="{717CB234-D217-4C33-AE40-EBC605684929}">
      <dgm:prSet custT="1"/>
      <dgm:spPr>
        <a:solidFill>
          <a:srgbClr val="0390CE"/>
        </a:solidFill>
      </dgm:spPr>
      <dgm:t>
        <a:bodyPr/>
        <a:lstStyle/>
        <a:p>
          <a:r>
            <a:rPr lang="fr-FR" sz="1600" b="1" dirty="0">
              <a:latin typeface="Arial" panose="020B0604020202020204" pitchFamily="34" charset="0"/>
              <a:cs typeface="Arial" panose="020B0604020202020204" pitchFamily="34" charset="0"/>
            </a:rPr>
            <a:t>Soutenir l’ingénierie de projets européens </a:t>
          </a:r>
          <a:r>
            <a:rPr lang="fr-FR" sz="1600" dirty="0">
              <a:latin typeface="Arial" panose="020B0604020202020204" pitchFamily="34" charset="0"/>
              <a:cs typeface="Arial" panose="020B0604020202020204" pitchFamily="34" charset="0"/>
            </a:rPr>
            <a:t/>
          </a:r>
          <a:br>
            <a:rPr lang="fr-FR" sz="1600" dirty="0">
              <a:latin typeface="Arial" panose="020B0604020202020204" pitchFamily="34" charset="0"/>
              <a:cs typeface="Arial" panose="020B0604020202020204" pitchFamily="34" charset="0"/>
            </a:rPr>
          </a:br>
          <a:endParaRPr lang="fr-FR" sz="1600" dirty="0">
            <a:latin typeface="Arial" panose="020B0604020202020204" pitchFamily="34" charset="0"/>
            <a:cs typeface="Arial" panose="020B0604020202020204" pitchFamily="34" charset="0"/>
          </a:endParaRPr>
        </a:p>
      </dgm:t>
    </dgm:pt>
    <dgm:pt modelId="{30F178BF-91DF-4D10-9CAB-40336258007C}" type="parTrans" cxnId="{63E72557-77F4-4C4C-A2EC-8D6A7256417B}">
      <dgm:prSet/>
      <dgm:spPr/>
      <dgm:t>
        <a:bodyPr/>
        <a:lstStyle/>
        <a:p>
          <a:endParaRPr lang="fr-FR"/>
        </a:p>
      </dgm:t>
    </dgm:pt>
    <dgm:pt modelId="{9FCB4703-63D0-4634-B6C5-58B04CF1A242}" type="sibTrans" cxnId="{63E72557-77F4-4C4C-A2EC-8D6A7256417B}">
      <dgm:prSet/>
      <dgm:spPr/>
      <dgm:t>
        <a:bodyPr/>
        <a:lstStyle/>
        <a:p>
          <a:endParaRPr lang="fr-FR"/>
        </a:p>
      </dgm:t>
    </dgm:pt>
    <dgm:pt modelId="{E3BC191D-EF4F-48BC-98EB-F3246BB7CC4B}">
      <dgm:prSet custT="1"/>
      <dgm:spPr>
        <a:solidFill>
          <a:srgbClr val="0390CE"/>
        </a:solidFill>
      </dgm:spPr>
      <dgm:t>
        <a:bodyPr/>
        <a:lstStyle/>
        <a:p>
          <a:r>
            <a:rPr lang="fr-FR" sz="1600" b="1" dirty="0">
              <a:latin typeface="Arial" panose="020B0604020202020204" pitchFamily="34" charset="0"/>
              <a:cs typeface="Arial" panose="020B0604020202020204" pitchFamily="34" charset="0"/>
            </a:rPr>
            <a:t>Faire émerger des projets de recherche et développement en lien avec les enjeux de développement économique du territoire</a:t>
          </a:r>
        </a:p>
      </dgm:t>
    </dgm:pt>
    <dgm:pt modelId="{BBA07783-49D6-4AAF-BF55-03AFD262C208}" type="parTrans" cxnId="{E31EF42F-594B-4DB4-9B42-7AF686499590}">
      <dgm:prSet/>
      <dgm:spPr/>
      <dgm:t>
        <a:bodyPr/>
        <a:lstStyle/>
        <a:p>
          <a:endParaRPr lang="fr-FR"/>
        </a:p>
      </dgm:t>
    </dgm:pt>
    <dgm:pt modelId="{29FE85BF-FDC9-4B64-8083-FDBE0C38BBDA}" type="sibTrans" cxnId="{E31EF42F-594B-4DB4-9B42-7AF686499590}">
      <dgm:prSet/>
      <dgm:spPr/>
      <dgm:t>
        <a:bodyPr/>
        <a:lstStyle/>
        <a:p>
          <a:endParaRPr lang="fr-FR"/>
        </a:p>
      </dgm:t>
    </dgm:pt>
    <dgm:pt modelId="{177F933A-99B7-415C-BF51-4550BB672410}" type="pres">
      <dgm:prSet presAssocID="{CA5EFA94-3D48-42E1-AFCE-EDC76657D7FE}" presName="Name0" presStyleCnt="0">
        <dgm:presLayoutVars>
          <dgm:dir/>
          <dgm:resizeHandles val="exact"/>
        </dgm:presLayoutVars>
      </dgm:prSet>
      <dgm:spPr/>
      <dgm:t>
        <a:bodyPr/>
        <a:lstStyle/>
        <a:p>
          <a:endParaRPr lang="fr-FR"/>
        </a:p>
      </dgm:t>
    </dgm:pt>
    <dgm:pt modelId="{51827C82-DFF6-4903-A547-661503424EF7}" type="pres">
      <dgm:prSet presAssocID="{BA067634-6BC9-44E9-B18C-A1B3EC0C3074}" presName="node" presStyleLbl="node1" presStyleIdx="0" presStyleCnt="4">
        <dgm:presLayoutVars>
          <dgm:bulletEnabled val="1"/>
        </dgm:presLayoutVars>
      </dgm:prSet>
      <dgm:spPr/>
      <dgm:t>
        <a:bodyPr/>
        <a:lstStyle/>
        <a:p>
          <a:endParaRPr lang="fr-FR"/>
        </a:p>
      </dgm:t>
    </dgm:pt>
    <dgm:pt modelId="{B4A980E8-3664-4261-9FCB-C46B9B654FFD}" type="pres">
      <dgm:prSet presAssocID="{EA1F6FEC-5CC2-4E66-B3D2-9AD7FE825944}" presName="sibTrans" presStyleCnt="0"/>
      <dgm:spPr/>
    </dgm:pt>
    <dgm:pt modelId="{90C776AF-5335-4988-8113-DC5969D7A32A}" type="pres">
      <dgm:prSet presAssocID="{8B0F6ED4-5F4C-4BCE-9DE8-E5CC29379ECA}" presName="node" presStyleLbl="node1" presStyleIdx="1" presStyleCnt="4" custLinFactNeighborX="13676">
        <dgm:presLayoutVars>
          <dgm:bulletEnabled val="1"/>
        </dgm:presLayoutVars>
      </dgm:prSet>
      <dgm:spPr/>
      <dgm:t>
        <a:bodyPr/>
        <a:lstStyle/>
        <a:p>
          <a:endParaRPr lang="fr-FR"/>
        </a:p>
      </dgm:t>
    </dgm:pt>
    <dgm:pt modelId="{D2D19CD0-D7D2-458A-BF22-277C52BBF4E8}" type="pres">
      <dgm:prSet presAssocID="{C8C36FFC-1B62-4B9D-B34A-C9BD36E956E5}" presName="sibTrans" presStyleCnt="0"/>
      <dgm:spPr/>
    </dgm:pt>
    <dgm:pt modelId="{EDD39124-3369-4B87-9750-B5FB3F54C0D1}" type="pres">
      <dgm:prSet presAssocID="{E3BC191D-EF4F-48BC-98EB-F3246BB7CC4B}" presName="node" presStyleLbl="node1" presStyleIdx="2" presStyleCnt="4">
        <dgm:presLayoutVars>
          <dgm:bulletEnabled val="1"/>
        </dgm:presLayoutVars>
      </dgm:prSet>
      <dgm:spPr/>
      <dgm:t>
        <a:bodyPr/>
        <a:lstStyle/>
        <a:p>
          <a:endParaRPr lang="fr-FR"/>
        </a:p>
      </dgm:t>
    </dgm:pt>
    <dgm:pt modelId="{E5626935-47F1-40F1-BB4C-9811633EC9F6}" type="pres">
      <dgm:prSet presAssocID="{29FE85BF-FDC9-4B64-8083-FDBE0C38BBDA}" presName="sibTrans" presStyleCnt="0"/>
      <dgm:spPr/>
    </dgm:pt>
    <dgm:pt modelId="{C4456201-DCEB-42CC-B728-F22B74A6347C}" type="pres">
      <dgm:prSet presAssocID="{717CB234-D217-4C33-AE40-EBC605684929}" presName="node" presStyleLbl="node1" presStyleIdx="3" presStyleCnt="4" custScaleX="77253" custLinFactNeighborX="-15183" custLinFactNeighborY="0">
        <dgm:presLayoutVars>
          <dgm:bulletEnabled val="1"/>
        </dgm:presLayoutVars>
      </dgm:prSet>
      <dgm:spPr/>
      <dgm:t>
        <a:bodyPr/>
        <a:lstStyle/>
        <a:p>
          <a:endParaRPr lang="fr-FR"/>
        </a:p>
      </dgm:t>
    </dgm:pt>
  </dgm:ptLst>
  <dgm:cxnLst>
    <dgm:cxn modelId="{63E72557-77F4-4C4C-A2EC-8D6A7256417B}" srcId="{CA5EFA94-3D48-42E1-AFCE-EDC76657D7FE}" destId="{717CB234-D217-4C33-AE40-EBC605684929}" srcOrd="3" destOrd="0" parTransId="{30F178BF-91DF-4D10-9CAB-40336258007C}" sibTransId="{9FCB4703-63D0-4634-B6C5-58B04CF1A242}"/>
    <dgm:cxn modelId="{9F1C0B3E-F6E9-434E-AD92-DD5222A57F91}" srcId="{CA5EFA94-3D48-42E1-AFCE-EDC76657D7FE}" destId="{BA067634-6BC9-44E9-B18C-A1B3EC0C3074}" srcOrd="0" destOrd="0" parTransId="{5494F0AE-5D40-482B-8FCA-18833903ECED}" sibTransId="{EA1F6FEC-5CC2-4E66-B3D2-9AD7FE825944}"/>
    <dgm:cxn modelId="{2BD3078B-022F-4985-BFDD-FFC06DAA18C8}" srcId="{CA5EFA94-3D48-42E1-AFCE-EDC76657D7FE}" destId="{8B0F6ED4-5F4C-4BCE-9DE8-E5CC29379ECA}" srcOrd="1" destOrd="0" parTransId="{EE30C61B-6E1A-4F9D-B4CC-D8EE9B2B6618}" sibTransId="{C8C36FFC-1B62-4B9D-B34A-C9BD36E956E5}"/>
    <dgm:cxn modelId="{88474FE4-B9E3-4545-9D1F-E8D8520291BE}" type="presOf" srcId="{BA067634-6BC9-44E9-B18C-A1B3EC0C3074}" destId="{51827C82-DFF6-4903-A547-661503424EF7}" srcOrd="0" destOrd="0" presId="urn:microsoft.com/office/officeart/2005/8/layout/hList6"/>
    <dgm:cxn modelId="{D93F7B4E-0A7F-4299-8042-5676509C35F7}" type="presOf" srcId="{717CB234-D217-4C33-AE40-EBC605684929}" destId="{C4456201-DCEB-42CC-B728-F22B74A6347C}" srcOrd="0" destOrd="0" presId="urn:microsoft.com/office/officeart/2005/8/layout/hList6"/>
    <dgm:cxn modelId="{3CABEE53-EEBE-443D-818B-67B65D571AD1}" type="presOf" srcId="{CA5EFA94-3D48-42E1-AFCE-EDC76657D7FE}" destId="{177F933A-99B7-415C-BF51-4550BB672410}" srcOrd="0" destOrd="0" presId="urn:microsoft.com/office/officeart/2005/8/layout/hList6"/>
    <dgm:cxn modelId="{385ABBA5-01EA-4DAF-8C26-6B9FFF508A32}" type="presOf" srcId="{E3BC191D-EF4F-48BC-98EB-F3246BB7CC4B}" destId="{EDD39124-3369-4B87-9750-B5FB3F54C0D1}" srcOrd="0" destOrd="0" presId="urn:microsoft.com/office/officeart/2005/8/layout/hList6"/>
    <dgm:cxn modelId="{C5F6E1C3-8B28-49C2-AF3F-A3A34BCE4E19}" type="presOf" srcId="{8B0F6ED4-5F4C-4BCE-9DE8-E5CC29379ECA}" destId="{90C776AF-5335-4988-8113-DC5969D7A32A}" srcOrd="0" destOrd="0" presId="urn:microsoft.com/office/officeart/2005/8/layout/hList6"/>
    <dgm:cxn modelId="{E31EF42F-594B-4DB4-9B42-7AF686499590}" srcId="{CA5EFA94-3D48-42E1-AFCE-EDC76657D7FE}" destId="{E3BC191D-EF4F-48BC-98EB-F3246BB7CC4B}" srcOrd="2" destOrd="0" parTransId="{BBA07783-49D6-4AAF-BF55-03AFD262C208}" sibTransId="{29FE85BF-FDC9-4B64-8083-FDBE0C38BBDA}"/>
    <dgm:cxn modelId="{41F00D93-B905-4612-A7B7-5945AB463AA7}" type="presParOf" srcId="{177F933A-99B7-415C-BF51-4550BB672410}" destId="{51827C82-DFF6-4903-A547-661503424EF7}" srcOrd="0" destOrd="0" presId="urn:microsoft.com/office/officeart/2005/8/layout/hList6"/>
    <dgm:cxn modelId="{97722522-5A50-410C-9E2E-5547457C0BB8}" type="presParOf" srcId="{177F933A-99B7-415C-BF51-4550BB672410}" destId="{B4A980E8-3664-4261-9FCB-C46B9B654FFD}" srcOrd="1" destOrd="0" presId="urn:microsoft.com/office/officeart/2005/8/layout/hList6"/>
    <dgm:cxn modelId="{295BA634-0331-4A45-8E33-04E6D865FB84}" type="presParOf" srcId="{177F933A-99B7-415C-BF51-4550BB672410}" destId="{90C776AF-5335-4988-8113-DC5969D7A32A}" srcOrd="2" destOrd="0" presId="urn:microsoft.com/office/officeart/2005/8/layout/hList6"/>
    <dgm:cxn modelId="{4F638A95-85FB-4529-BAD0-E1349733E853}" type="presParOf" srcId="{177F933A-99B7-415C-BF51-4550BB672410}" destId="{D2D19CD0-D7D2-458A-BF22-277C52BBF4E8}" srcOrd="3" destOrd="0" presId="urn:microsoft.com/office/officeart/2005/8/layout/hList6"/>
    <dgm:cxn modelId="{501BEE14-BC51-4DBA-AA0A-9F9E213D8846}" type="presParOf" srcId="{177F933A-99B7-415C-BF51-4550BB672410}" destId="{EDD39124-3369-4B87-9750-B5FB3F54C0D1}" srcOrd="4" destOrd="0" presId="urn:microsoft.com/office/officeart/2005/8/layout/hList6"/>
    <dgm:cxn modelId="{39F3CC20-EBCD-4023-9854-2700F2CC4658}" type="presParOf" srcId="{177F933A-99B7-415C-BF51-4550BB672410}" destId="{E5626935-47F1-40F1-BB4C-9811633EC9F6}" srcOrd="5" destOrd="0" presId="urn:microsoft.com/office/officeart/2005/8/layout/hList6"/>
    <dgm:cxn modelId="{B6DFD920-75C1-426D-904A-FC279C08D04D}" type="presParOf" srcId="{177F933A-99B7-415C-BF51-4550BB672410}" destId="{C4456201-DCEB-42CC-B728-F22B74A6347C}" srcOrd="6" destOrd="0" presId="urn:microsoft.com/office/officeart/2005/8/layout/hList6"/>
  </dgm:cxnLst>
  <dgm:bg>
    <a:solidFill>
      <a:schemeClr val="accent3"/>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827C82-DFF6-4903-A547-661503424EF7}">
      <dsp:nvSpPr>
        <dsp:cNvPr id="0" name=""/>
        <dsp:cNvSpPr/>
      </dsp:nvSpPr>
      <dsp:spPr>
        <a:xfrm rot="16200000">
          <a:off x="-968561" y="971336"/>
          <a:ext cx="4188926" cy="2246254"/>
        </a:xfrm>
        <a:prstGeom prst="flowChartManualOperation">
          <a:avLst/>
        </a:prstGeom>
        <a:solidFill>
          <a:srgbClr val="0390CE"/>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fr-FR" sz="1600" b="1" kern="1200" dirty="0">
              <a:latin typeface="Arial" panose="020B0604020202020204" pitchFamily="34" charset="0"/>
              <a:cs typeface="Arial" panose="020B0604020202020204" pitchFamily="34" charset="0"/>
            </a:rPr>
            <a:t>Accompagner l’internationalisation des parcours de formation </a:t>
          </a:r>
          <a:r>
            <a:rPr lang="fr-FR" sz="1600" b="0" kern="1200" dirty="0">
              <a:latin typeface="Arial" panose="020B0604020202020204" pitchFamily="34" charset="0"/>
              <a:cs typeface="Arial" panose="020B0604020202020204" pitchFamily="34" charset="0"/>
            </a:rPr>
            <a:t/>
          </a:r>
          <a:br>
            <a:rPr lang="fr-FR" sz="1600" b="0" kern="1200" dirty="0">
              <a:latin typeface="Arial" panose="020B0604020202020204" pitchFamily="34" charset="0"/>
              <a:cs typeface="Arial" panose="020B0604020202020204" pitchFamily="34" charset="0"/>
            </a:rPr>
          </a:br>
          <a:endParaRPr lang="fr-FR" sz="1600" b="0" kern="1200" dirty="0">
            <a:latin typeface="Arial" panose="020B0604020202020204" pitchFamily="34" charset="0"/>
            <a:cs typeface="Arial" panose="020B0604020202020204" pitchFamily="34" charset="0"/>
          </a:endParaRPr>
        </a:p>
      </dsp:txBody>
      <dsp:txXfrm rot="5400000">
        <a:off x="2775" y="837785"/>
        <a:ext cx="2246254" cy="2513356"/>
      </dsp:txXfrm>
    </dsp:sp>
    <dsp:sp modelId="{90C776AF-5335-4988-8113-DC5969D7A32A}">
      <dsp:nvSpPr>
        <dsp:cNvPr id="0" name=""/>
        <dsp:cNvSpPr/>
      </dsp:nvSpPr>
      <dsp:spPr>
        <a:xfrm rot="16200000">
          <a:off x="1469201" y="971336"/>
          <a:ext cx="4188926" cy="2246254"/>
        </a:xfrm>
        <a:prstGeom prst="flowChartManualOperation">
          <a:avLst/>
        </a:prstGeom>
        <a:solidFill>
          <a:srgbClr val="0390CE"/>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fr-FR" sz="1600" b="1" kern="1200" dirty="0">
              <a:latin typeface="Arial" panose="020B0604020202020204" pitchFamily="34" charset="0"/>
              <a:cs typeface="Arial" panose="020B0604020202020204" pitchFamily="34" charset="0"/>
            </a:rPr>
            <a:t>Développer des partenariats  structurants en formation et recherche</a:t>
          </a:r>
        </a:p>
      </dsp:txBody>
      <dsp:txXfrm rot="5400000">
        <a:off x="2440537" y="837785"/>
        <a:ext cx="2246254" cy="2513356"/>
      </dsp:txXfrm>
    </dsp:sp>
    <dsp:sp modelId="{EDD39124-3369-4B87-9750-B5FB3F54C0D1}">
      <dsp:nvSpPr>
        <dsp:cNvPr id="0" name=""/>
        <dsp:cNvSpPr/>
      </dsp:nvSpPr>
      <dsp:spPr>
        <a:xfrm rot="16200000">
          <a:off x="3860884" y="971336"/>
          <a:ext cx="4188926" cy="2246254"/>
        </a:xfrm>
        <a:prstGeom prst="flowChartManualOperation">
          <a:avLst/>
        </a:prstGeom>
        <a:solidFill>
          <a:srgbClr val="0390CE"/>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fr-FR" sz="1600" b="1" kern="1200" dirty="0">
              <a:latin typeface="Arial" panose="020B0604020202020204" pitchFamily="34" charset="0"/>
              <a:cs typeface="Arial" panose="020B0604020202020204" pitchFamily="34" charset="0"/>
            </a:rPr>
            <a:t>Faire émerger des projets de recherche et développement en lien avec les enjeux de développement économique du territoire</a:t>
          </a:r>
        </a:p>
      </dsp:txBody>
      <dsp:txXfrm rot="5400000">
        <a:off x="4832220" y="837785"/>
        <a:ext cx="2246254" cy="2513356"/>
      </dsp:txXfrm>
    </dsp:sp>
    <dsp:sp modelId="{C4456201-DCEB-42CC-B728-F22B74A6347C}">
      <dsp:nvSpPr>
        <dsp:cNvPr id="0" name=""/>
        <dsp:cNvSpPr/>
      </dsp:nvSpPr>
      <dsp:spPr>
        <a:xfrm rot="16200000">
          <a:off x="5994550" y="1226813"/>
          <a:ext cx="4188926" cy="1735298"/>
        </a:xfrm>
        <a:prstGeom prst="flowChartManualOperation">
          <a:avLst/>
        </a:prstGeom>
        <a:solidFill>
          <a:srgbClr val="0390CE"/>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fr-FR" sz="1600" b="1" kern="1200" dirty="0">
              <a:latin typeface="Arial" panose="020B0604020202020204" pitchFamily="34" charset="0"/>
              <a:cs typeface="Arial" panose="020B0604020202020204" pitchFamily="34" charset="0"/>
            </a:rPr>
            <a:t>Soutenir l’ingénierie de projets européens </a:t>
          </a:r>
          <a:r>
            <a:rPr lang="fr-FR" sz="1600" kern="1200" dirty="0">
              <a:latin typeface="Arial" panose="020B0604020202020204" pitchFamily="34" charset="0"/>
              <a:cs typeface="Arial" panose="020B0604020202020204" pitchFamily="34" charset="0"/>
            </a:rPr>
            <a:t/>
          </a:r>
          <a:br>
            <a:rPr lang="fr-FR" sz="1600" kern="1200" dirty="0">
              <a:latin typeface="Arial" panose="020B0604020202020204" pitchFamily="34" charset="0"/>
              <a:cs typeface="Arial" panose="020B0604020202020204" pitchFamily="34" charset="0"/>
            </a:rPr>
          </a:br>
          <a:endParaRPr lang="fr-FR" sz="1600" kern="1200" dirty="0">
            <a:latin typeface="Arial" panose="020B0604020202020204" pitchFamily="34" charset="0"/>
            <a:cs typeface="Arial" panose="020B0604020202020204" pitchFamily="34" charset="0"/>
          </a:endParaRPr>
        </a:p>
      </dsp:txBody>
      <dsp:txXfrm rot="5400000">
        <a:off x="7221364" y="837784"/>
        <a:ext cx="1735298" cy="2513356"/>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25B2F113-FE67-4CC9-AA67-FD1CB57FD377}"/>
              </a:ext>
            </a:extLst>
          </p:cNvPr>
          <p:cNvSpPr>
            <a:spLocks noGrp="1" noRot="1" noChangeAspect="1"/>
          </p:cNvSpPr>
          <p:nvPr>
            <p:ph type="sldImg"/>
          </p:nvPr>
        </p:nvSpPr>
        <p:spPr bwMode="auto">
          <a:xfrm>
            <a:off x="993775" y="768350"/>
            <a:ext cx="5116513" cy="38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0" name="Rectangle 2">
            <a:extLst>
              <a:ext uri="{FF2B5EF4-FFF2-40B4-BE49-F238E27FC236}">
                <a16:creationId xmlns:a16="http://schemas.microsoft.com/office/drawing/2014/main" id="{C482B76A-3467-41E2-894A-BC2D52A102B1}"/>
              </a:ext>
            </a:extLst>
          </p:cNvPr>
          <p:cNvSpPr>
            <a:spLocks noGrp="1"/>
          </p:cNvSpPr>
          <p:nvPr>
            <p:ph type="body" sz="quarter" idx="1"/>
          </p:nvPr>
        </p:nvSpPr>
        <p:spPr bwMode="auto">
          <a:xfrm>
            <a:off x="947209" y="4861442"/>
            <a:ext cx="5209647" cy="4605576"/>
          </a:xfrm>
          <a:prstGeom prst="rect">
            <a:avLst/>
          </a:prstGeom>
          <a:noFill/>
          <a:ln w="9525" cap="flat" cmpd="sng">
            <a:noFill/>
            <a:prstDash val="solid"/>
            <a:bevel/>
            <a:headEnd type="none" w="med" len="med"/>
            <a:tailEnd type="none" w="med" len="med"/>
          </a:ln>
          <a:effectLst/>
        </p:spPr>
        <p:txBody>
          <a:bodyPr vert="horz" wrap="square" lIns="95527" tIns="47764" rIns="95527" bIns="47764" numCol="1" anchor="t" anchorCtr="0" compatLnSpc="1">
            <a:prstTxWarp prst="textNoShape">
              <a:avLst/>
            </a:prstTxWarp>
          </a:bodyPr>
          <a:lstStyle/>
          <a:p>
            <a:pPr lvl="0"/>
            <a:r>
              <a:rPr lang="fr-FR" noProof="0">
                <a:sym typeface="Helvetica Neue" pitchFamily="-108" charset="0"/>
              </a:rPr>
              <a:t>Click to edit Master text styles</a:t>
            </a:r>
          </a:p>
          <a:p>
            <a:pPr lvl="1"/>
            <a:r>
              <a:rPr lang="fr-FR" noProof="0">
                <a:sym typeface="Helvetica Neue" pitchFamily="-108" charset="0"/>
              </a:rPr>
              <a:t>Second level</a:t>
            </a:r>
          </a:p>
          <a:p>
            <a:pPr lvl="2"/>
            <a:r>
              <a:rPr lang="fr-FR" noProof="0">
                <a:sym typeface="Helvetica Neue" pitchFamily="-108" charset="0"/>
              </a:rPr>
              <a:t>Third level</a:t>
            </a:r>
          </a:p>
          <a:p>
            <a:pPr lvl="3"/>
            <a:r>
              <a:rPr lang="fr-FR" noProof="0">
                <a:sym typeface="Helvetica Neue" pitchFamily="-108" charset="0"/>
              </a:rPr>
              <a:t>Fourth level</a:t>
            </a:r>
          </a:p>
          <a:p>
            <a:pPr lvl="4"/>
            <a:r>
              <a:rPr lang="fr-FR" noProof="0">
                <a:sym typeface="Helvetica Neue" pitchFamily="-108" charset="0"/>
              </a:rPr>
              <a:t>Fifth level</a:t>
            </a:r>
          </a:p>
        </p:txBody>
      </p:sp>
    </p:spTree>
  </p:cSld>
  <p:clrMap bg1="lt1" tx1="dk1" bg2="lt2" tx2="dk2" accent1="accent1" accent2="accent2" accent3="accent3" accent4="accent4" accent5="accent5" accent6="accent6" hlink="hlink" folHlink="folHlink"/>
  <p:notesStyle>
    <a:lvl1pPr algn="l" defTabSz="457200" rtl="0" eaLnBrk="0" fontAlgn="base" hangingPunct="0">
      <a:lnSpc>
        <a:spcPct val="117000"/>
      </a:lnSpc>
      <a:spcBef>
        <a:spcPct val="0"/>
      </a:spcBef>
      <a:spcAft>
        <a:spcPct val="0"/>
      </a:spcAft>
      <a:defRPr sz="2200" kern="1200">
        <a:solidFill>
          <a:srgbClr val="000000"/>
        </a:solidFill>
        <a:latin typeface="Helvetica Neue" pitchFamily="-108" charset="0"/>
        <a:ea typeface="Helvetica Neue" pitchFamily="-108" charset="0"/>
        <a:cs typeface="Helvetica Neue" pitchFamily="-108" charset="0"/>
        <a:sym typeface="Helvetica Neue"/>
      </a:defRPr>
    </a:lvl1pPr>
    <a:lvl2pPr indent="228600" algn="l" defTabSz="457200" rtl="0" eaLnBrk="0" fontAlgn="base" hangingPunct="0">
      <a:lnSpc>
        <a:spcPct val="117000"/>
      </a:lnSpc>
      <a:spcBef>
        <a:spcPct val="0"/>
      </a:spcBef>
      <a:spcAft>
        <a:spcPct val="0"/>
      </a:spcAft>
      <a:defRPr sz="2200" kern="1200">
        <a:solidFill>
          <a:srgbClr val="000000"/>
        </a:solidFill>
        <a:latin typeface="Helvetica Neue" pitchFamily="-108" charset="0"/>
        <a:ea typeface="Helvetica Neue" pitchFamily="-108" charset="0"/>
        <a:cs typeface="Helvetica Neue" pitchFamily="-108" charset="0"/>
        <a:sym typeface="Helvetica Neue"/>
      </a:defRPr>
    </a:lvl2pPr>
    <a:lvl3pPr indent="457200" algn="l" defTabSz="457200" rtl="0" eaLnBrk="0" fontAlgn="base" hangingPunct="0">
      <a:lnSpc>
        <a:spcPct val="117000"/>
      </a:lnSpc>
      <a:spcBef>
        <a:spcPct val="0"/>
      </a:spcBef>
      <a:spcAft>
        <a:spcPct val="0"/>
      </a:spcAft>
      <a:defRPr sz="2200" kern="1200">
        <a:solidFill>
          <a:srgbClr val="000000"/>
        </a:solidFill>
        <a:latin typeface="Helvetica Neue" pitchFamily="-108" charset="0"/>
        <a:ea typeface="Helvetica Neue" pitchFamily="-108" charset="0"/>
        <a:cs typeface="Helvetica Neue" pitchFamily="-108" charset="0"/>
        <a:sym typeface="Helvetica Neue"/>
      </a:defRPr>
    </a:lvl3pPr>
    <a:lvl4pPr indent="685800" algn="l" defTabSz="457200" rtl="0" eaLnBrk="0" fontAlgn="base" hangingPunct="0">
      <a:lnSpc>
        <a:spcPct val="117000"/>
      </a:lnSpc>
      <a:spcBef>
        <a:spcPct val="0"/>
      </a:spcBef>
      <a:spcAft>
        <a:spcPct val="0"/>
      </a:spcAft>
      <a:defRPr sz="2200" kern="1200">
        <a:solidFill>
          <a:srgbClr val="000000"/>
        </a:solidFill>
        <a:latin typeface="Helvetica Neue" pitchFamily="-108" charset="0"/>
        <a:ea typeface="Helvetica Neue" pitchFamily="-108" charset="0"/>
        <a:cs typeface="Helvetica Neue" pitchFamily="-108" charset="0"/>
        <a:sym typeface="Helvetica Neue"/>
      </a:defRPr>
    </a:lvl4pPr>
    <a:lvl5pPr indent="914400" algn="l" defTabSz="457200" rtl="0" eaLnBrk="0" fontAlgn="base" hangingPunct="0">
      <a:lnSpc>
        <a:spcPct val="117000"/>
      </a:lnSpc>
      <a:spcBef>
        <a:spcPct val="0"/>
      </a:spcBef>
      <a:spcAft>
        <a:spcPct val="0"/>
      </a:spcAft>
      <a:defRPr sz="2200" kern="1200">
        <a:solidFill>
          <a:srgbClr val="000000"/>
        </a:solidFill>
        <a:latin typeface="Helvetica Neue" pitchFamily="-108" charset="0"/>
        <a:ea typeface="Helvetica Neue" pitchFamily="-108" charset="0"/>
        <a:cs typeface="Helvetica Neue" pitchFamily="-108" charset="0"/>
        <a:sym typeface="Helvetica Neue"/>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2368537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6F1918-342F-45B0-86C2-C360B361F673}"/>
              </a:ext>
            </a:extLst>
          </p:cNvPr>
          <p:cNvSpPr>
            <a:spLocks/>
          </p:cNvSpPr>
          <p:nvPr/>
        </p:nvSpPr>
        <p:spPr bwMode="auto">
          <a:xfrm>
            <a:off x="-58738" y="4094163"/>
            <a:ext cx="9239251" cy="3600450"/>
          </a:xfrm>
          <a:prstGeom prst="rect">
            <a:avLst/>
          </a:prstGeom>
          <a:solidFill>
            <a:srgbClr val="0390CE"/>
          </a:solidFill>
          <a:ln w="25400">
            <a:noFill/>
            <a:bevel/>
            <a:headEnd/>
            <a:tailEnd/>
          </a:ln>
        </p:spPr>
        <p:txBody>
          <a:bodyPr lIns="0" tIns="0" rIns="0" bIns="0"/>
          <a:lstStyle>
            <a:lvl1pPr eaLnBrk="0">
              <a:defRPr sz="2400">
                <a:solidFill>
                  <a:srgbClr val="000000"/>
                </a:solidFill>
                <a:latin typeface="Calibri" charset="0"/>
                <a:sym typeface="Calibri" charset="0"/>
              </a:defRPr>
            </a:lvl1pPr>
            <a:lvl2pPr marL="37931725" indent="-37474525" eaLnBrk="0">
              <a:defRPr sz="2400">
                <a:solidFill>
                  <a:srgbClr val="000000"/>
                </a:solidFill>
                <a:latin typeface="Calibri" charset="0"/>
                <a:sym typeface="Calibri" charset="0"/>
              </a:defRPr>
            </a:lvl2pPr>
            <a:lvl3pPr eaLnBrk="0">
              <a:defRPr sz="2400">
                <a:solidFill>
                  <a:srgbClr val="000000"/>
                </a:solidFill>
                <a:latin typeface="Calibri" charset="0"/>
                <a:sym typeface="Calibri" charset="0"/>
              </a:defRPr>
            </a:lvl3pPr>
            <a:lvl4pPr eaLnBrk="0">
              <a:defRPr sz="2400">
                <a:solidFill>
                  <a:srgbClr val="000000"/>
                </a:solidFill>
                <a:latin typeface="Calibri" charset="0"/>
                <a:sym typeface="Calibri" charset="0"/>
              </a:defRPr>
            </a:lvl4pPr>
            <a:lvl5pPr eaLnBrk="0">
              <a:defRPr sz="2400">
                <a:solidFill>
                  <a:srgbClr val="000000"/>
                </a:solidFill>
                <a:latin typeface="Calibri" charset="0"/>
                <a:sym typeface="Calibri" charset="0"/>
              </a:defRPr>
            </a:lvl5pPr>
            <a:lvl6pPr marL="457200" eaLnBrk="0" fontAlgn="base" hangingPunct="0">
              <a:spcBef>
                <a:spcPct val="0"/>
              </a:spcBef>
              <a:spcAft>
                <a:spcPct val="0"/>
              </a:spcAft>
              <a:defRPr sz="2400">
                <a:solidFill>
                  <a:srgbClr val="000000"/>
                </a:solidFill>
                <a:latin typeface="Calibri" charset="0"/>
                <a:sym typeface="Calibri" charset="0"/>
              </a:defRPr>
            </a:lvl6pPr>
            <a:lvl7pPr marL="914400" eaLnBrk="0" fontAlgn="base" hangingPunct="0">
              <a:spcBef>
                <a:spcPct val="0"/>
              </a:spcBef>
              <a:spcAft>
                <a:spcPct val="0"/>
              </a:spcAft>
              <a:defRPr sz="2400">
                <a:solidFill>
                  <a:srgbClr val="000000"/>
                </a:solidFill>
                <a:latin typeface="Calibri" charset="0"/>
                <a:sym typeface="Calibri" charset="0"/>
              </a:defRPr>
            </a:lvl7pPr>
            <a:lvl8pPr marL="1371600" eaLnBrk="0" fontAlgn="base" hangingPunct="0">
              <a:spcBef>
                <a:spcPct val="0"/>
              </a:spcBef>
              <a:spcAft>
                <a:spcPct val="0"/>
              </a:spcAft>
              <a:defRPr sz="2400">
                <a:solidFill>
                  <a:srgbClr val="000000"/>
                </a:solidFill>
                <a:latin typeface="Calibri" charset="0"/>
                <a:sym typeface="Calibri" charset="0"/>
              </a:defRPr>
            </a:lvl8pPr>
            <a:lvl9pPr marL="1828800" eaLnBrk="0" fontAlgn="base" hangingPunct="0">
              <a:spcBef>
                <a:spcPct val="0"/>
              </a:spcBef>
              <a:spcAft>
                <a:spcPct val="0"/>
              </a:spcAft>
              <a:defRPr sz="2400">
                <a:solidFill>
                  <a:srgbClr val="000000"/>
                </a:solidFill>
                <a:latin typeface="Calibri" charset="0"/>
                <a:sym typeface="Calibri" charset="0"/>
              </a:defRPr>
            </a:lvl9pPr>
          </a:lstStyle>
          <a:p>
            <a:pPr eaLnBrk="1" hangingPunct="0">
              <a:defRPr/>
            </a:pPr>
            <a:endParaRPr lang="fr-FR" altLang="fr-FR" sz="1800"/>
          </a:p>
        </p:txBody>
      </p:sp>
      <p:pic>
        <p:nvPicPr>
          <p:cNvPr id="3" name="Image 3">
            <a:extLst>
              <a:ext uri="{FF2B5EF4-FFF2-40B4-BE49-F238E27FC236}">
                <a16:creationId xmlns:a16="http://schemas.microsoft.com/office/drawing/2014/main" id="{00611CC0-7895-48A2-A328-351288EE517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538" y="4870450"/>
            <a:ext cx="4764087"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5A01AE0C-00DC-4772-B160-5CFBDD3E7936}"/>
              </a:ext>
            </a:extLst>
          </p:cNvPr>
          <p:cNvSpPr>
            <a:spLocks/>
          </p:cNvSpPr>
          <p:nvPr/>
        </p:nvSpPr>
        <p:spPr bwMode="auto">
          <a:xfrm>
            <a:off x="-93663" y="0"/>
            <a:ext cx="9237663" cy="4149725"/>
          </a:xfrm>
          <a:prstGeom prst="rect">
            <a:avLst/>
          </a:prstGeom>
          <a:solidFill>
            <a:srgbClr val="E6E5E8"/>
          </a:solidFill>
          <a:ln>
            <a:noFill/>
          </a:ln>
          <a:extLst/>
        </p:spPr>
        <p:txBody>
          <a:bodyPr lIns="0" tIns="0" rIns="0" bIns="0"/>
          <a:lstStyle>
            <a:lvl1pPr eaLnBrk="0">
              <a:defRPr sz="2400">
                <a:solidFill>
                  <a:srgbClr val="000000"/>
                </a:solidFill>
                <a:latin typeface="Calibri" charset="0"/>
                <a:sym typeface="Calibri" charset="0"/>
              </a:defRPr>
            </a:lvl1pPr>
            <a:lvl2pPr marL="37931725" indent="-37474525" eaLnBrk="0">
              <a:defRPr sz="2400">
                <a:solidFill>
                  <a:srgbClr val="000000"/>
                </a:solidFill>
                <a:latin typeface="Calibri" charset="0"/>
                <a:sym typeface="Calibri" charset="0"/>
              </a:defRPr>
            </a:lvl2pPr>
            <a:lvl3pPr eaLnBrk="0">
              <a:defRPr sz="2400">
                <a:solidFill>
                  <a:srgbClr val="000000"/>
                </a:solidFill>
                <a:latin typeface="Calibri" charset="0"/>
                <a:sym typeface="Calibri" charset="0"/>
              </a:defRPr>
            </a:lvl3pPr>
            <a:lvl4pPr eaLnBrk="0">
              <a:defRPr sz="2400">
                <a:solidFill>
                  <a:srgbClr val="000000"/>
                </a:solidFill>
                <a:latin typeface="Calibri" charset="0"/>
                <a:sym typeface="Calibri" charset="0"/>
              </a:defRPr>
            </a:lvl4pPr>
            <a:lvl5pPr eaLnBrk="0">
              <a:defRPr sz="2400">
                <a:solidFill>
                  <a:srgbClr val="000000"/>
                </a:solidFill>
                <a:latin typeface="Calibri" charset="0"/>
                <a:sym typeface="Calibri" charset="0"/>
              </a:defRPr>
            </a:lvl5pPr>
            <a:lvl6pPr marL="457200" eaLnBrk="0" fontAlgn="base" hangingPunct="0">
              <a:spcBef>
                <a:spcPct val="0"/>
              </a:spcBef>
              <a:spcAft>
                <a:spcPct val="0"/>
              </a:spcAft>
              <a:defRPr sz="2400">
                <a:solidFill>
                  <a:srgbClr val="000000"/>
                </a:solidFill>
                <a:latin typeface="Calibri" charset="0"/>
                <a:sym typeface="Calibri" charset="0"/>
              </a:defRPr>
            </a:lvl6pPr>
            <a:lvl7pPr marL="914400" eaLnBrk="0" fontAlgn="base" hangingPunct="0">
              <a:spcBef>
                <a:spcPct val="0"/>
              </a:spcBef>
              <a:spcAft>
                <a:spcPct val="0"/>
              </a:spcAft>
              <a:defRPr sz="2400">
                <a:solidFill>
                  <a:srgbClr val="000000"/>
                </a:solidFill>
                <a:latin typeface="Calibri" charset="0"/>
                <a:sym typeface="Calibri" charset="0"/>
              </a:defRPr>
            </a:lvl7pPr>
            <a:lvl8pPr marL="1371600" eaLnBrk="0" fontAlgn="base" hangingPunct="0">
              <a:spcBef>
                <a:spcPct val="0"/>
              </a:spcBef>
              <a:spcAft>
                <a:spcPct val="0"/>
              </a:spcAft>
              <a:defRPr sz="2400">
                <a:solidFill>
                  <a:srgbClr val="000000"/>
                </a:solidFill>
                <a:latin typeface="Calibri" charset="0"/>
                <a:sym typeface="Calibri" charset="0"/>
              </a:defRPr>
            </a:lvl8pPr>
            <a:lvl9pPr marL="1828800" eaLnBrk="0" fontAlgn="base" hangingPunct="0">
              <a:spcBef>
                <a:spcPct val="0"/>
              </a:spcBef>
              <a:spcAft>
                <a:spcPct val="0"/>
              </a:spcAft>
              <a:defRPr sz="2400">
                <a:solidFill>
                  <a:srgbClr val="000000"/>
                </a:solidFill>
                <a:latin typeface="Calibri" charset="0"/>
                <a:sym typeface="Calibri" charset="0"/>
              </a:defRPr>
            </a:lvl9pPr>
          </a:lstStyle>
          <a:p>
            <a:pPr eaLnBrk="1" hangingPunct="0">
              <a:defRPr/>
            </a:pPr>
            <a:endParaRPr lang="fr-FR" altLang="fr-FR" sz="1800"/>
          </a:p>
        </p:txBody>
      </p:sp>
      <p:pic>
        <p:nvPicPr>
          <p:cNvPr id="5" name="Image 5">
            <a:extLst>
              <a:ext uri="{FF2B5EF4-FFF2-40B4-BE49-F238E27FC236}">
                <a16:creationId xmlns:a16="http://schemas.microsoft.com/office/drawing/2014/main" id="{0F70A25F-2706-49A2-888B-205AE2553B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773238"/>
            <a:ext cx="3616325"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6688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6939BF6-90C9-4FA0-8836-F6F04183EB02}" type="datetimeFigureOut">
              <a:rPr lang="fr-FR" smtClean="0"/>
              <a:pPr/>
              <a:t>20/12/2019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212D95C-AD6D-C840-8922-22B76CAB39DD}" type="slidenum">
              <a:rPr lang="fr-FR" altLang="fr-FR" smtClean="0"/>
              <a:pPr/>
              <a:t>‹N°›</a:t>
            </a:fld>
            <a:endParaRPr lang="fr-FR" altLang="fr-FR"/>
          </a:p>
        </p:txBody>
      </p:sp>
    </p:spTree>
    <p:extLst>
      <p:ext uri="{BB962C8B-B14F-4D97-AF65-F5344CB8AC3E}">
        <p14:creationId xmlns:p14="http://schemas.microsoft.com/office/powerpoint/2010/main" val="405394360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C45472-F95A-4736-891E-F1DC7C606600}"/>
              </a:ext>
            </a:extLst>
          </p:cNvPr>
          <p:cNvSpPr>
            <a:spLocks/>
          </p:cNvSpPr>
          <p:nvPr/>
        </p:nvSpPr>
        <p:spPr bwMode="auto">
          <a:xfrm>
            <a:off x="-58738" y="4094163"/>
            <a:ext cx="9239251" cy="3600450"/>
          </a:xfrm>
          <a:prstGeom prst="rect">
            <a:avLst/>
          </a:prstGeom>
          <a:solidFill>
            <a:srgbClr val="0390CE"/>
          </a:solidFill>
          <a:ln w="25400">
            <a:noFill/>
            <a:bevel/>
            <a:headEnd/>
            <a:tailEnd/>
          </a:ln>
        </p:spPr>
        <p:txBody>
          <a:bodyPr lIns="0" tIns="0" rIns="0" bIns="0"/>
          <a:lstStyle>
            <a:lvl1pPr eaLnBrk="0">
              <a:defRPr sz="2400">
                <a:solidFill>
                  <a:srgbClr val="000000"/>
                </a:solidFill>
                <a:latin typeface="Calibri" charset="0"/>
                <a:sym typeface="Calibri" charset="0"/>
              </a:defRPr>
            </a:lvl1pPr>
            <a:lvl2pPr marL="37931725" indent="-37474525" eaLnBrk="0">
              <a:defRPr sz="2400">
                <a:solidFill>
                  <a:srgbClr val="000000"/>
                </a:solidFill>
                <a:latin typeface="Calibri" charset="0"/>
                <a:sym typeface="Calibri" charset="0"/>
              </a:defRPr>
            </a:lvl2pPr>
            <a:lvl3pPr eaLnBrk="0">
              <a:defRPr sz="2400">
                <a:solidFill>
                  <a:srgbClr val="000000"/>
                </a:solidFill>
                <a:latin typeface="Calibri" charset="0"/>
                <a:sym typeface="Calibri" charset="0"/>
              </a:defRPr>
            </a:lvl3pPr>
            <a:lvl4pPr eaLnBrk="0">
              <a:defRPr sz="2400">
                <a:solidFill>
                  <a:srgbClr val="000000"/>
                </a:solidFill>
                <a:latin typeface="Calibri" charset="0"/>
                <a:sym typeface="Calibri" charset="0"/>
              </a:defRPr>
            </a:lvl4pPr>
            <a:lvl5pPr eaLnBrk="0">
              <a:defRPr sz="2400">
                <a:solidFill>
                  <a:srgbClr val="000000"/>
                </a:solidFill>
                <a:latin typeface="Calibri" charset="0"/>
                <a:sym typeface="Calibri" charset="0"/>
              </a:defRPr>
            </a:lvl5pPr>
            <a:lvl6pPr marL="457200" eaLnBrk="0" fontAlgn="base" hangingPunct="0">
              <a:spcBef>
                <a:spcPct val="0"/>
              </a:spcBef>
              <a:spcAft>
                <a:spcPct val="0"/>
              </a:spcAft>
              <a:defRPr sz="2400">
                <a:solidFill>
                  <a:srgbClr val="000000"/>
                </a:solidFill>
                <a:latin typeface="Calibri" charset="0"/>
                <a:sym typeface="Calibri" charset="0"/>
              </a:defRPr>
            </a:lvl6pPr>
            <a:lvl7pPr marL="914400" eaLnBrk="0" fontAlgn="base" hangingPunct="0">
              <a:spcBef>
                <a:spcPct val="0"/>
              </a:spcBef>
              <a:spcAft>
                <a:spcPct val="0"/>
              </a:spcAft>
              <a:defRPr sz="2400">
                <a:solidFill>
                  <a:srgbClr val="000000"/>
                </a:solidFill>
                <a:latin typeface="Calibri" charset="0"/>
                <a:sym typeface="Calibri" charset="0"/>
              </a:defRPr>
            </a:lvl7pPr>
            <a:lvl8pPr marL="1371600" eaLnBrk="0" fontAlgn="base" hangingPunct="0">
              <a:spcBef>
                <a:spcPct val="0"/>
              </a:spcBef>
              <a:spcAft>
                <a:spcPct val="0"/>
              </a:spcAft>
              <a:defRPr sz="2400">
                <a:solidFill>
                  <a:srgbClr val="000000"/>
                </a:solidFill>
                <a:latin typeface="Calibri" charset="0"/>
                <a:sym typeface="Calibri" charset="0"/>
              </a:defRPr>
            </a:lvl8pPr>
            <a:lvl9pPr marL="1828800" eaLnBrk="0" fontAlgn="base" hangingPunct="0">
              <a:spcBef>
                <a:spcPct val="0"/>
              </a:spcBef>
              <a:spcAft>
                <a:spcPct val="0"/>
              </a:spcAft>
              <a:defRPr sz="2400">
                <a:solidFill>
                  <a:srgbClr val="000000"/>
                </a:solidFill>
                <a:latin typeface="Calibri" charset="0"/>
                <a:sym typeface="Calibri" charset="0"/>
              </a:defRPr>
            </a:lvl9pPr>
          </a:lstStyle>
          <a:p>
            <a:pPr eaLnBrk="1" hangingPunct="0">
              <a:defRPr/>
            </a:pPr>
            <a:endParaRPr lang="fr-FR" altLang="fr-FR" sz="1800"/>
          </a:p>
        </p:txBody>
      </p:sp>
      <p:sp>
        <p:nvSpPr>
          <p:cNvPr id="3" name="Rectangle 2">
            <a:extLst>
              <a:ext uri="{FF2B5EF4-FFF2-40B4-BE49-F238E27FC236}">
                <a16:creationId xmlns:a16="http://schemas.microsoft.com/office/drawing/2014/main" id="{0CACAF95-D154-4956-AC14-FC9CCAAC69A8}"/>
              </a:ext>
            </a:extLst>
          </p:cNvPr>
          <p:cNvSpPr>
            <a:spLocks/>
          </p:cNvSpPr>
          <p:nvPr/>
        </p:nvSpPr>
        <p:spPr bwMode="auto">
          <a:xfrm>
            <a:off x="-93663" y="0"/>
            <a:ext cx="9237663" cy="4149725"/>
          </a:xfrm>
          <a:prstGeom prst="rect">
            <a:avLst/>
          </a:prstGeom>
          <a:solidFill>
            <a:srgbClr val="E6E5E8"/>
          </a:solidFill>
          <a:ln>
            <a:noFill/>
          </a:ln>
          <a:extLst/>
        </p:spPr>
        <p:txBody>
          <a:bodyPr lIns="0" tIns="0" rIns="0" bIns="0"/>
          <a:lstStyle>
            <a:lvl1pPr eaLnBrk="0">
              <a:defRPr sz="2400">
                <a:solidFill>
                  <a:srgbClr val="000000"/>
                </a:solidFill>
                <a:latin typeface="Calibri" charset="0"/>
                <a:sym typeface="Calibri" charset="0"/>
              </a:defRPr>
            </a:lvl1pPr>
            <a:lvl2pPr marL="37931725" indent="-37474525" eaLnBrk="0">
              <a:defRPr sz="2400">
                <a:solidFill>
                  <a:srgbClr val="000000"/>
                </a:solidFill>
                <a:latin typeface="Calibri" charset="0"/>
                <a:sym typeface="Calibri" charset="0"/>
              </a:defRPr>
            </a:lvl2pPr>
            <a:lvl3pPr eaLnBrk="0">
              <a:defRPr sz="2400">
                <a:solidFill>
                  <a:srgbClr val="000000"/>
                </a:solidFill>
                <a:latin typeface="Calibri" charset="0"/>
                <a:sym typeface="Calibri" charset="0"/>
              </a:defRPr>
            </a:lvl3pPr>
            <a:lvl4pPr eaLnBrk="0">
              <a:defRPr sz="2400">
                <a:solidFill>
                  <a:srgbClr val="000000"/>
                </a:solidFill>
                <a:latin typeface="Calibri" charset="0"/>
                <a:sym typeface="Calibri" charset="0"/>
              </a:defRPr>
            </a:lvl4pPr>
            <a:lvl5pPr eaLnBrk="0">
              <a:defRPr sz="2400">
                <a:solidFill>
                  <a:srgbClr val="000000"/>
                </a:solidFill>
                <a:latin typeface="Calibri" charset="0"/>
                <a:sym typeface="Calibri" charset="0"/>
              </a:defRPr>
            </a:lvl5pPr>
            <a:lvl6pPr marL="457200" eaLnBrk="0" fontAlgn="base" hangingPunct="0">
              <a:spcBef>
                <a:spcPct val="0"/>
              </a:spcBef>
              <a:spcAft>
                <a:spcPct val="0"/>
              </a:spcAft>
              <a:defRPr sz="2400">
                <a:solidFill>
                  <a:srgbClr val="000000"/>
                </a:solidFill>
                <a:latin typeface="Calibri" charset="0"/>
                <a:sym typeface="Calibri" charset="0"/>
              </a:defRPr>
            </a:lvl6pPr>
            <a:lvl7pPr marL="914400" eaLnBrk="0" fontAlgn="base" hangingPunct="0">
              <a:spcBef>
                <a:spcPct val="0"/>
              </a:spcBef>
              <a:spcAft>
                <a:spcPct val="0"/>
              </a:spcAft>
              <a:defRPr sz="2400">
                <a:solidFill>
                  <a:srgbClr val="000000"/>
                </a:solidFill>
                <a:latin typeface="Calibri" charset="0"/>
                <a:sym typeface="Calibri" charset="0"/>
              </a:defRPr>
            </a:lvl7pPr>
            <a:lvl8pPr marL="1371600" eaLnBrk="0" fontAlgn="base" hangingPunct="0">
              <a:spcBef>
                <a:spcPct val="0"/>
              </a:spcBef>
              <a:spcAft>
                <a:spcPct val="0"/>
              </a:spcAft>
              <a:defRPr sz="2400">
                <a:solidFill>
                  <a:srgbClr val="000000"/>
                </a:solidFill>
                <a:latin typeface="Calibri" charset="0"/>
                <a:sym typeface="Calibri" charset="0"/>
              </a:defRPr>
            </a:lvl8pPr>
            <a:lvl9pPr marL="1828800" eaLnBrk="0" fontAlgn="base" hangingPunct="0">
              <a:spcBef>
                <a:spcPct val="0"/>
              </a:spcBef>
              <a:spcAft>
                <a:spcPct val="0"/>
              </a:spcAft>
              <a:defRPr sz="2400">
                <a:solidFill>
                  <a:srgbClr val="000000"/>
                </a:solidFill>
                <a:latin typeface="Calibri" charset="0"/>
                <a:sym typeface="Calibri" charset="0"/>
              </a:defRPr>
            </a:lvl9pPr>
          </a:lstStyle>
          <a:p>
            <a:pPr eaLnBrk="1" hangingPunct="0">
              <a:defRPr/>
            </a:pPr>
            <a:endParaRPr lang="fr-FR" altLang="fr-FR" sz="1800"/>
          </a:p>
        </p:txBody>
      </p:sp>
      <p:pic>
        <p:nvPicPr>
          <p:cNvPr id="4" name="Image 4">
            <a:extLst>
              <a:ext uri="{FF2B5EF4-FFF2-40B4-BE49-F238E27FC236}">
                <a16:creationId xmlns:a16="http://schemas.microsoft.com/office/drawing/2014/main" id="{667800C2-8679-4534-BEB6-CAB35DF950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5876925"/>
            <a:ext cx="2792412"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500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2FF8A8-8E0A-45DC-AA3A-63EDEFD6210D}"/>
              </a:ext>
            </a:extLst>
          </p:cNvPr>
          <p:cNvSpPr>
            <a:spLocks/>
          </p:cNvSpPr>
          <p:nvPr/>
        </p:nvSpPr>
        <p:spPr bwMode="auto">
          <a:xfrm>
            <a:off x="-58738" y="0"/>
            <a:ext cx="9239251" cy="6958013"/>
          </a:xfrm>
          <a:prstGeom prst="rect">
            <a:avLst/>
          </a:prstGeom>
          <a:solidFill>
            <a:srgbClr val="0390CE"/>
          </a:solidFill>
          <a:ln w="25400">
            <a:noFill/>
            <a:bevel/>
            <a:headEnd/>
            <a:tailEnd/>
          </a:ln>
        </p:spPr>
        <p:txBody>
          <a:bodyPr lIns="0" tIns="0" rIns="0" bIns="0"/>
          <a:lstStyle>
            <a:lvl1pPr eaLnBrk="0">
              <a:defRPr sz="2400">
                <a:solidFill>
                  <a:srgbClr val="000000"/>
                </a:solidFill>
                <a:latin typeface="Calibri" charset="0"/>
                <a:sym typeface="Calibri" charset="0"/>
              </a:defRPr>
            </a:lvl1pPr>
            <a:lvl2pPr marL="37931725" indent="-37474525" eaLnBrk="0">
              <a:defRPr sz="2400">
                <a:solidFill>
                  <a:srgbClr val="000000"/>
                </a:solidFill>
                <a:latin typeface="Calibri" charset="0"/>
                <a:sym typeface="Calibri" charset="0"/>
              </a:defRPr>
            </a:lvl2pPr>
            <a:lvl3pPr eaLnBrk="0">
              <a:defRPr sz="2400">
                <a:solidFill>
                  <a:srgbClr val="000000"/>
                </a:solidFill>
                <a:latin typeface="Calibri" charset="0"/>
                <a:sym typeface="Calibri" charset="0"/>
              </a:defRPr>
            </a:lvl3pPr>
            <a:lvl4pPr eaLnBrk="0">
              <a:defRPr sz="2400">
                <a:solidFill>
                  <a:srgbClr val="000000"/>
                </a:solidFill>
                <a:latin typeface="Calibri" charset="0"/>
                <a:sym typeface="Calibri" charset="0"/>
              </a:defRPr>
            </a:lvl4pPr>
            <a:lvl5pPr eaLnBrk="0">
              <a:defRPr sz="2400">
                <a:solidFill>
                  <a:srgbClr val="000000"/>
                </a:solidFill>
                <a:latin typeface="Calibri" charset="0"/>
                <a:sym typeface="Calibri" charset="0"/>
              </a:defRPr>
            </a:lvl5pPr>
            <a:lvl6pPr marL="457200" eaLnBrk="0" fontAlgn="base" hangingPunct="0">
              <a:spcBef>
                <a:spcPct val="0"/>
              </a:spcBef>
              <a:spcAft>
                <a:spcPct val="0"/>
              </a:spcAft>
              <a:defRPr sz="2400">
                <a:solidFill>
                  <a:srgbClr val="000000"/>
                </a:solidFill>
                <a:latin typeface="Calibri" charset="0"/>
                <a:sym typeface="Calibri" charset="0"/>
              </a:defRPr>
            </a:lvl6pPr>
            <a:lvl7pPr marL="914400" eaLnBrk="0" fontAlgn="base" hangingPunct="0">
              <a:spcBef>
                <a:spcPct val="0"/>
              </a:spcBef>
              <a:spcAft>
                <a:spcPct val="0"/>
              </a:spcAft>
              <a:defRPr sz="2400">
                <a:solidFill>
                  <a:srgbClr val="000000"/>
                </a:solidFill>
                <a:latin typeface="Calibri" charset="0"/>
                <a:sym typeface="Calibri" charset="0"/>
              </a:defRPr>
            </a:lvl7pPr>
            <a:lvl8pPr marL="1371600" eaLnBrk="0" fontAlgn="base" hangingPunct="0">
              <a:spcBef>
                <a:spcPct val="0"/>
              </a:spcBef>
              <a:spcAft>
                <a:spcPct val="0"/>
              </a:spcAft>
              <a:defRPr sz="2400">
                <a:solidFill>
                  <a:srgbClr val="000000"/>
                </a:solidFill>
                <a:latin typeface="Calibri" charset="0"/>
                <a:sym typeface="Calibri" charset="0"/>
              </a:defRPr>
            </a:lvl8pPr>
            <a:lvl9pPr marL="1828800" eaLnBrk="0" fontAlgn="base" hangingPunct="0">
              <a:spcBef>
                <a:spcPct val="0"/>
              </a:spcBef>
              <a:spcAft>
                <a:spcPct val="0"/>
              </a:spcAft>
              <a:defRPr sz="2400">
                <a:solidFill>
                  <a:srgbClr val="000000"/>
                </a:solidFill>
                <a:latin typeface="Calibri" charset="0"/>
                <a:sym typeface="Calibri" charset="0"/>
              </a:defRPr>
            </a:lvl9pPr>
          </a:lstStyle>
          <a:p>
            <a:pPr eaLnBrk="1" hangingPunct="0">
              <a:defRPr/>
            </a:pPr>
            <a:endParaRPr lang="fr-FR" altLang="fr-FR" sz="1800"/>
          </a:p>
        </p:txBody>
      </p:sp>
      <p:pic>
        <p:nvPicPr>
          <p:cNvPr id="3" name="Image 3">
            <a:extLst>
              <a:ext uri="{FF2B5EF4-FFF2-40B4-BE49-F238E27FC236}">
                <a16:creationId xmlns:a16="http://schemas.microsoft.com/office/drawing/2014/main" id="{3DD868DD-F50D-44F4-896F-C9F9C182942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00813" y="863600"/>
            <a:ext cx="3616325" cy="359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4">
            <a:extLst>
              <a:ext uri="{FF2B5EF4-FFF2-40B4-BE49-F238E27FC236}">
                <a16:creationId xmlns:a16="http://schemas.microsoft.com/office/drawing/2014/main" id="{6E9C3376-403A-49DF-B500-59CF010EB88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538" y="4870450"/>
            <a:ext cx="4764087"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3335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2" name="Image 2">
            <a:extLst>
              <a:ext uri="{FF2B5EF4-FFF2-40B4-BE49-F238E27FC236}">
                <a16:creationId xmlns:a16="http://schemas.microsoft.com/office/drawing/2014/main" id="{2D8A459C-941D-4980-94C5-EF96DC9B210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00813" y="863600"/>
            <a:ext cx="3616325" cy="359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3">
            <a:extLst>
              <a:ext uri="{FF2B5EF4-FFF2-40B4-BE49-F238E27FC236}">
                <a16:creationId xmlns:a16="http://schemas.microsoft.com/office/drawing/2014/main" id="{A7652EAC-8F94-43E0-BD6B-0571FB9642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075" y="4870450"/>
            <a:ext cx="4784725"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4">
            <a:extLst>
              <a:ext uri="{FF2B5EF4-FFF2-40B4-BE49-F238E27FC236}">
                <a16:creationId xmlns:a16="http://schemas.microsoft.com/office/drawing/2014/main" id="{EA3024AC-3D2A-417C-8CD0-33FA52C2B64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75463" y="1196975"/>
            <a:ext cx="2881312"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0168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pic>
        <p:nvPicPr>
          <p:cNvPr id="2" name="Image 2">
            <a:extLst>
              <a:ext uri="{FF2B5EF4-FFF2-40B4-BE49-F238E27FC236}">
                <a16:creationId xmlns:a16="http://schemas.microsoft.com/office/drawing/2014/main" id="{F3FD6EF1-C102-4939-B25C-5B4F8BD3F77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931863"/>
            <a:ext cx="7199313"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9477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830974-A4D1-44B9-A052-D32998B94238}"/>
              </a:ext>
            </a:extLst>
          </p:cNvPr>
          <p:cNvSpPr>
            <a:spLocks/>
          </p:cNvSpPr>
          <p:nvPr/>
        </p:nvSpPr>
        <p:spPr bwMode="auto">
          <a:xfrm>
            <a:off x="-58738" y="-100013"/>
            <a:ext cx="9239251" cy="6958013"/>
          </a:xfrm>
          <a:prstGeom prst="rect">
            <a:avLst/>
          </a:prstGeom>
          <a:solidFill>
            <a:srgbClr val="0390CE"/>
          </a:solidFill>
          <a:ln w="25400">
            <a:noFill/>
            <a:bevel/>
            <a:headEnd/>
            <a:tailEnd/>
          </a:ln>
        </p:spPr>
        <p:txBody>
          <a:bodyPr lIns="0" tIns="0" rIns="0" bIns="0"/>
          <a:lstStyle>
            <a:lvl1pPr eaLnBrk="0">
              <a:defRPr sz="2400">
                <a:solidFill>
                  <a:srgbClr val="000000"/>
                </a:solidFill>
                <a:latin typeface="Calibri" charset="0"/>
                <a:sym typeface="Calibri" charset="0"/>
              </a:defRPr>
            </a:lvl1pPr>
            <a:lvl2pPr marL="37931725" indent="-37474525" eaLnBrk="0">
              <a:defRPr sz="2400">
                <a:solidFill>
                  <a:srgbClr val="000000"/>
                </a:solidFill>
                <a:latin typeface="Calibri" charset="0"/>
                <a:sym typeface="Calibri" charset="0"/>
              </a:defRPr>
            </a:lvl2pPr>
            <a:lvl3pPr eaLnBrk="0">
              <a:defRPr sz="2400">
                <a:solidFill>
                  <a:srgbClr val="000000"/>
                </a:solidFill>
                <a:latin typeface="Calibri" charset="0"/>
                <a:sym typeface="Calibri" charset="0"/>
              </a:defRPr>
            </a:lvl3pPr>
            <a:lvl4pPr eaLnBrk="0">
              <a:defRPr sz="2400">
                <a:solidFill>
                  <a:srgbClr val="000000"/>
                </a:solidFill>
                <a:latin typeface="Calibri" charset="0"/>
                <a:sym typeface="Calibri" charset="0"/>
              </a:defRPr>
            </a:lvl4pPr>
            <a:lvl5pPr eaLnBrk="0">
              <a:defRPr sz="2400">
                <a:solidFill>
                  <a:srgbClr val="000000"/>
                </a:solidFill>
                <a:latin typeface="Calibri" charset="0"/>
                <a:sym typeface="Calibri" charset="0"/>
              </a:defRPr>
            </a:lvl5pPr>
            <a:lvl6pPr marL="457200" eaLnBrk="0" fontAlgn="base" hangingPunct="0">
              <a:spcBef>
                <a:spcPct val="0"/>
              </a:spcBef>
              <a:spcAft>
                <a:spcPct val="0"/>
              </a:spcAft>
              <a:defRPr sz="2400">
                <a:solidFill>
                  <a:srgbClr val="000000"/>
                </a:solidFill>
                <a:latin typeface="Calibri" charset="0"/>
                <a:sym typeface="Calibri" charset="0"/>
              </a:defRPr>
            </a:lvl6pPr>
            <a:lvl7pPr marL="914400" eaLnBrk="0" fontAlgn="base" hangingPunct="0">
              <a:spcBef>
                <a:spcPct val="0"/>
              </a:spcBef>
              <a:spcAft>
                <a:spcPct val="0"/>
              </a:spcAft>
              <a:defRPr sz="2400">
                <a:solidFill>
                  <a:srgbClr val="000000"/>
                </a:solidFill>
                <a:latin typeface="Calibri" charset="0"/>
                <a:sym typeface="Calibri" charset="0"/>
              </a:defRPr>
            </a:lvl7pPr>
            <a:lvl8pPr marL="1371600" eaLnBrk="0" fontAlgn="base" hangingPunct="0">
              <a:spcBef>
                <a:spcPct val="0"/>
              </a:spcBef>
              <a:spcAft>
                <a:spcPct val="0"/>
              </a:spcAft>
              <a:defRPr sz="2400">
                <a:solidFill>
                  <a:srgbClr val="000000"/>
                </a:solidFill>
                <a:latin typeface="Calibri" charset="0"/>
                <a:sym typeface="Calibri" charset="0"/>
              </a:defRPr>
            </a:lvl8pPr>
            <a:lvl9pPr marL="1828800" eaLnBrk="0" fontAlgn="base" hangingPunct="0">
              <a:spcBef>
                <a:spcPct val="0"/>
              </a:spcBef>
              <a:spcAft>
                <a:spcPct val="0"/>
              </a:spcAft>
              <a:defRPr sz="2400">
                <a:solidFill>
                  <a:srgbClr val="000000"/>
                </a:solidFill>
                <a:latin typeface="Calibri" charset="0"/>
                <a:sym typeface="Calibri" charset="0"/>
              </a:defRPr>
            </a:lvl9pPr>
          </a:lstStyle>
          <a:p>
            <a:pPr eaLnBrk="1" hangingPunct="0">
              <a:defRPr/>
            </a:pPr>
            <a:endParaRPr lang="fr-FR" altLang="fr-FR" sz="1800"/>
          </a:p>
        </p:txBody>
      </p:sp>
      <p:pic>
        <p:nvPicPr>
          <p:cNvPr id="3" name="Image 3">
            <a:extLst>
              <a:ext uri="{FF2B5EF4-FFF2-40B4-BE49-F238E27FC236}">
                <a16:creationId xmlns:a16="http://schemas.microsoft.com/office/drawing/2014/main" id="{52D47019-E047-4C33-A0C7-94CC4E99894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946150"/>
            <a:ext cx="7158038"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0645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B1D49D-1349-4693-8499-22C06683C03B}"/>
              </a:ext>
            </a:extLst>
          </p:cNvPr>
          <p:cNvSpPr>
            <a:spLocks/>
          </p:cNvSpPr>
          <p:nvPr/>
        </p:nvSpPr>
        <p:spPr bwMode="auto">
          <a:xfrm>
            <a:off x="-58738" y="-71438"/>
            <a:ext cx="9239251" cy="6956426"/>
          </a:xfrm>
          <a:prstGeom prst="rect">
            <a:avLst/>
          </a:prstGeom>
          <a:solidFill>
            <a:srgbClr val="0390CE"/>
          </a:solidFill>
          <a:ln w="25400">
            <a:noFill/>
            <a:bevel/>
            <a:headEnd/>
            <a:tailEnd/>
          </a:ln>
        </p:spPr>
        <p:txBody>
          <a:bodyPr lIns="0" tIns="0" rIns="0" bIns="0"/>
          <a:lstStyle>
            <a:lvl1pPr eaLnBrk="0">
              <a:defRPr sz="2400">
                <a:solidFill>
                  <a:srgbClr val="000000"/>
                </a:solidFill>
                <a:latin typeface="Calibri" charset="0"/>
                <a:sym typeface="Calibri" charset="0"/>
              </a:defRPr>
            </a:lvl1pPr>
            <a:lvl2pPr marL="37931725" indent="-37474525" eaLnBrk="0">
              <a:defRPr sz="2400">
                <a:solidFill>
                  <a:srgbClr val="000000"/>
                </a:solidFill>
                <a:latin typeface="Calibri" charset="0"/>
                <a:sym typeface="Calibri" charset="0"/>
              </a:defRPr>
            </a:lvl2pPr>
            <a:lvl3pPr eaLnBrk="0">
              <a:defRPr sz="2400">
                <a:solidFill>
                  <a:srgbClr val="000000"/>
                </a:solidFill>
                <a:latin typeface="Calibri" charset="0"/>
                <a:sym typeface="Calibri" charset="0"/>
              </a:defRPr>
            </a:lvl3pPr>
            <a:lvl4pPr eaLnBrk="0">
              <a:defRPr sz="2400">
                <a:solidFill>
                  <a:srgbClr val="000000"/>
                </a:solidFill>
                <a:latin typeface="Calibri" charset="0"/>
                <a:sym typeface="Calibri" charset="0"/>
              </a:defRPr>
            </a:lvl4pPr>
            <a:lvl5pPr eaLnBrk="0">
              <a:defRPr sz="2400">
                <a:solidFill>
                  <a:srgbClr val="000000"/>
                </a:solidFill>
                <a:latin typeface="Calibri" charset="0"/>
                <a:sym typeface="Calibri" charset="0"/>
              </a:defRPr>
            </a:lvl5pPr>
            <a:lvl6pPr marL="457200" eaLnBrk="0" fontAlgn="base" hangingPunct="0">
              <a:spcBef>
                <a:spcPct val="0"/>
              </a:spcBef>
              <a:spcAft>
                <a:spcPct val="0"/>
              </a:spcAft>
              <a:defRPr sz="2400">
                <a:solidFill>
                  <a:srgbClr val="000000"/>
                </a:solidFill>
                <a:latin typeface="Calibri" charset="0"/>
                <a:sym typeface="Calibri" charset="0"/>
              </a:defRPr>
            </a:lvl6pPr>
            <a:lvl7pPr marL="914400" eaLnBrk="0" fontAlgn="base" hangingPunct="0">
              <a:spcBef>
                <a:spcPct val="0"/>
              </a:spcBef>
              <a:spcAft>
                <a:spcPct val="0"/>
              </a:spcAft>
              <a:defRPr sz="2400">
                <a:solidFill>
                  <a:srgbClr val="000000"/>
                </a:solidFill>
                <a:latin typeface="Calibri" charset="0"/>
                <a:sym typeface="Calibri" charset="0"/>
              </a:defRPr>
            </a:lvl7pPr>
            <a:lvl8pPr marL="1371600" eaLnBrk="0" fontAlgn="base" hangingPunct="0">
              <a:spcBef>
                <a:spcPct val="0"/>
              </a:spcBef>
              <a:spcAft>
                <a:spcPct val="0"/>
              </a:spcAft>
              <a:defRPr sz="2400">
                <a:solidFill>
                  <a:srgbClr val="000000"/>
                </a:solidFill>
                <a:latin typeface="Calibri" charset="0"/>
                <a:sym typeface="Calibri" charset="0"/>
              </a:defRPr>
            </a:lvl8pPr>
            <a:lvl9pPr marL="1828800" eaLnBrk="0" fontAlgn="base" hangingPunct="0">
              <a:spcBef>
                <a:spcPct val="0"/>
              </a:spcBef>
              <a:spcAft>
                <a:spcPct val="0"/>
              </a:spcAft>
              <a:defRPr sz="2400">
                <a:solidFill>
                  <a:srgbClr val="000000"/>
                </a:solidFill>
                <a:latin typeface="Calibri" charset="0"/>
                <a:sym typeface="Calibri" charset="0"/>
              </a:defRPr>
            </a:lvl9pPr>
          </a:lstStyle>
          <a:p>
            <a:pPr eaLnBrk="1" hangingPunct="0">
              <a:defRPr/>
            </a:pPr>
            <a:endParaRPr lang="fr-FR" altLang="fr-FR" sz="1800"/>
          </a:p>
        </p:txBody>
      </p:sp>
      <p:pic>
        <p:nvPicPr>
          <p:cNvPr id="3" name="Image 3">
            <a:extLst>
              <a:ext uri="{FF2B5EF4-FFF2-40B4-BE49-F238E27FC236}">
                <a16:creationId xmlns:a16="http://schemas.microsoft.com/office/drawing/2014/main" id="{0D5B47B3-9037-4702-B8CB-18F9E12C7A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700213"/>
            <a:ext cx="6262687"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a:extLst>
              <a:ext uri="{FF2B5EF4-FFF2-40B4-BE49-F238E27FC236}">
                <a16:creationId xmlns:a16="http://schemas.microsoft.com/office/drawing/2014/main" id="{B3AB2824-62D5-4A8C-9768-D6043D3BDBC1}"/>
              </a:ext>
            </a:extLst>
          </p:cNvPr>
          <p:cNvSpPr>
            <a:spLocks/>
          </p:cNvSpPr>
          <p:nvPr/>
        </p:nvSpPr>
        <p:spPr bwMode="auto">
          <a:xfrm>
            <a:off x="6011863" y="6073775"/>
            <a:ext cx="2886075" cy="311150"/>
          </a:xfrm>
          <a:prstGeom prst="rect">
            <a:avLst/>
          </a:prstGeom>
          <a:noFill/>
          <a:ln>
            <a:noFill/>
          </a:ln>
          <a:extLst/>
        </p:spPr>
        <p:txBody>
          <a:bodyPr lIns="45720" rIns="45720">
            <a:spAutoFit/>
          </a:bodyPr>
          <a:lstStyle>
            <a:lvl1pPr eaLnBrk="0" hangingPunct="0">
              <a:defRPr>
                <a:solidFill>
                  <a:srgbClr val="000000"/>
                </a:solidFill>
                <a:latin typeface="Calibri" panose="020F0502020204030204" pitchFamily="34" charset="0"/>
                <a:sym typeface="Calibri" panose="020F0502020204030204" pitchFamily="34" charset="0"/>
              </a:defRPr>
            </a:lvl1pPr>
            <a:lvl2pPr marL="742950" indent="-285750" eaLnBrk="0" hangingPunct="0">
              <a:defRPr>
                <a:solidFill>
                  <a:srgbClr val="000000"/>
                </a:solidFill>
                <a:latin typeface="Calibri" panose="020F0502020204030204" pitchFamily="34" charset="0"/>
                <a:sym typeface="Calibri" panose="020F0502020204030204" pitchFamily="34" charset="0"/>
              </a:defRPr>
            </a:lvl2pPr>
            <a:lvl3pPr marL="1143000" indent="-228600" eaLnBrk="0" hangingPunct="0">
              <a:defRPr>
                <a:solidFill>
                  <a:srgbClr val="000000"/>
                </a:solidFill>
                <a:latin typeface="Calibri" panose="020F0502020204030204" pitchFamily="34" charset="0"/>
                <a:sym typeface="Calibri" panose="020F0502020204030204" pitchFamily="34" charset="0"/>
              </a:defRPr>
            </a:lvl3pPr>
            <a:lvl4pPr marL="1600200" indent="-228600" eaLnBrk="0" hangingPunct="0">
              <a:defRPr>
                <a:solidFill>
                  <a:srgbClr val="000000"/>
                </a:solidFill>
                <a:latin typeface="Calibri" panose="020F0502020204030204" pitchFamily="34" charset="0"/>
                <a:sym typeface="Calibri" panose="020F0502020204030204" pitchFamily="34" charset="0"/>
              </a:defRPr>
            </a:lvl4pPr>
            <a:lvl5pPr marL="2057400" indent="-228600" eaLnBrk="0" hangingPunct="0">
              <a:defRPr>
                <a:solidFill>
                  <a:srgbClr val="000000"/>
                </a:solidFill>
                <a:latin typeface="Calibri" panose="020F0502020204030204" pitchFamily="34" charset="0"/>
                <a:sym typeface="Calibri" panose="020F0502020204030204" pitchFamily="34" charset="0"/>
              </a:defRPr>
            </a:lvl5pPr>
            <a:lvl6pPr marL="2514600" indent="-228600" defTabSz="457200" eaLnBrk="0" fontAlgn="base" hangingPunct="0">
              <a:spcBef>
                <a:spcPct val="0"/>
              </a:spcBef>
              <a:spcAft>
                <a:spcPct val="0"/>
              </a:spcAft>
              <a:defRPr>
                <a:solidFill>
                  <a:srgbClr val="000000"/>
                </a:solidFill>
                <a:latin typeface="Calibri" panose="020F0502020204030204" pitchFamily="34" charset="0"/>
                <a:sym typeface="Calibri" panose="020F0502020204030204" pitchFamily="34" charset="0"/>
              </a:defRPr>
            </a:lvl6pPr>
            <a:lvl7pPr marL="2971800" indent="-228600" defTabSz="457200" eaLnBrk="0" fontAlgn="base" hangingPunct="0">
              <a:spcBef>
                <a:spcPct val="0"/>
              </a:spcBef>
              <a:spcAft>
                <a:spcPct val="0"/>
              </a:spcAft>
              <a:defRPr>
                <a:solidFill>
                  <a:srgbClr val="000000"/>
                </a:solidFill>
                <a:latin typeface="Calibri" panose="020F0502020204030204" pitchFamily="34" charset="0"/>
                <a:sym typeface="Calibri" panose="020F0502020204030204" pitchFamily="34" charset="0"/>
              </a:defRPr>
            </a:lvl7pPr>
            <a:lvl8pPr marL="3429000" indent="-228600" defTabSz="457200" eaLnBrk="0" fontAlgn="base" hangingPunct="0">
              <a:spcBef>
                <a:spcPct val="0"/>
              </a:spcBef>
              <a:spcAft>
                <a:spcPct val="0"/>
              </a:spcAft>
              <a:defRPr>
                <a:solidFill>
                  <a:srgbClr val="000000"/>
                </a:solidFill>
                <a:latin typeface="Calibri" panose="020F0502020204030204" pitchFamily="34" charset="0"/>
                <a:sym typeface="Calibri" panose="020F0502020204030204" pitchFamily="34" charset="0"/>
              </a:defRPr>
            </a:lvl8pPr>
            <a:lvl9pPr marL="3886200" indent="-228600" defTabSz="457200" eaLnBrk="0" fontAlgn="base" hangingPunct="0">
              <a:spcBef>
                <a:spcPct val="0"/>
              </a:spcBef>
              <a:spcAft>
                <a:spcPct val="0"/>
              </a:spcAft>
              <a:defRPr>
                <a:solidFill>
                  <a:srgbClr val="000000"/>
                </a:solidFill>
                <a:latin typeface="Calibri" panose="020F0502020204030204" pitchFamily="34" charset="0"/>
                <a:sym typeface="Calibri" panose="020F0502020204030204" pitchFamily="34" charset="0"/>
              </a:defRPr>
            </a:lvl9pPr>
          </a:lstStyle>
          <a:p>
            <a:pPr algn="r" eaLnBrk="1">
              <a:lnSpc>
                <a:spcPct val="120000"/>
              </a:lnSpc>
            </a:pPr>
            <a:r>
              <a:rPr lang="fr-FR" altLang="fr-FR" sz="1200" b="1">
                <a:solidFill>
                  <a:srgbClr val="FFFFFF"/>
                </a:solidFill>
                <a:latin typeface="Arial" panose="020B0604020202020204" pitchFamily="34" charset="0"/>
                <a:cs typeface="Arial" panose="020B0604020202020204" pitchFamily="34" charset="0"/>
              </a:rPr>
              <a:t>auvergnerhonealpes.fr</a:t>
            </a:r>
            <a:endParaRPr lang="fr-FR" altLang="fr-FR" sz="1200" b="1">
              <a:solidFill>
                <a:srgbClr val="FFFFFF"/>
              </a:solidFill>
              <a:latin typeface="Arial" panose="020B0604020202020204" pitchFamily="34" charset="0"/>
              <a:cs typeface="Arial" panose="020B0604020202020204" pitchFamily="34" charset="0"/>
              <a:sym typeface="Arial Narrow" panose="020B0606020202030204" pitchFamily="34" charset="0"/>
            </a:endParaRPr>
          </a:p>
        </p:txBody>
      </p:sp>
      <p:pic>
        <p:nvPicPr>
          <p:cNvPr id="5" name="Image 5">
            <a:extLst>
              <a:ext uri="{FF2B5EF4-FFF2-40B4-BE49-F238E27FC236}">
                <a16:creationId xmlns:a16="http://schemas.microsoft.com/office/drawing/2014/main" id="{F777EBC6-2BA6-46B6-AAA3-CE31A5F9084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6424613"/>
            <a:ext cx="2428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6">
            <a:extLst>
              <a:ext uri="{FF2B5EF4-FFF2-40B4-BE49-F238E27FC236}">
                <a16:creationId xmlns:a16="http://schemas.microsoft.com/office/drawing/2014/main" id="{1E5DB200-153F-491D-92D8-70D7511E953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07425" y="6423025"/>
            <a:ext cx="2460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7">
            <a:extLst>
              <a:ext uri="{FF2B5EF4-FFF2-40B4-BE49-F238E27FC236}">
                <a16:creationId xmlns:a16="http://schemas.microsoft.com/office/drawing/2014/main" id="{CBFE4D64-A0FF-4715-A155-F91DD17C5D7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9575" y="6423025"/>
            <a:ext cx="2428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8">
            <a:extLst>
              <a:ext uri="{FF2B5EF4-FFF2-40B4-BE49-F238E27FC236}">
                <a16:creationId xmlns:a16="http://schemas.microsoft.com/office/drawing/2014/main" id="{54616B65-CAE9-480D-89F0-660D2E05DFB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15325" y="6423025"/>
            <a:ext cx="2444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9">
            <a:extLst>
              <a:ext uri="{FF2B5EF4-FFF2-40B4-BE49-F238E27FC236}">
                <a16:creationId xmlns:a16="http://schemas.microsoft.com/office/drawing/2014/main" id="{5F3F4B78-556F-4C78-B059-B0FA56BA334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3850" y="5046663"/>
            <a:ext cx="6392863"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6189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pic>
        <p:nvPicPr>
          <p:cNvPr id="2" name="Image 2">
            <a:extLst>
              <a:ext uri="{FF2B5EF4-FFF2-40B4-BE49-F238E27FC236}">
                <a16:creationId xmlns:a16="http://schemas.microsoft.com/office/drawing/2014/main" id="{D0382B99-0360-47B8-9AA3-B63E176FA3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700338"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a:extLst>
              <a:ext uri="{FF2B5EF4-FFF2-40B4-BE49-F238E27FC236}">
                <a16:creationId xmlns:a16="http://schemas.microsoft.com/office/drawing/2014/main" id="{CCECB689-4AED-4B03-84FF-E4AF499EA9D1}"/>
              </a:ext>
            </a:extLst>
          </p:cNvPr>
          <p:cNvSpPr txBox="1"/>
          <p:nvPr/>
        </p:nvSpPr>
        <p:spPr>
          <a:xfrm>
            <a:off x="5651500" y="6423025"/>
            <a:ext cx="3313113" cy="246063"/>
          </a:xfrm>
          <a:prstGeom prst="rect">
            <a:avLst/>
          </a:prstGeom>
          <a:noFill/>
        </p:spPr>
        <p:txBody>
          <a:bodyPr>
            <a:spAutoFit/>
          </a:bodyPr>
          <a:lstStyle>
            <a:lvl1pPr eaLnBrk="0" hangingPunct="0">
              <a:defRPr>
                <a:solidFill>
                  <a:srgbClr val="000000"/>
                </a:solidFill>
                <a:latin typeface="Calibri" panose="020F0502020204030204" pitchFamily="34" charset="0"/>
                <a:sym typeface="Calibri" panose="020F0502020204030204" pitchFamily="34" charset="0"/>
              </a:defRPr>
            </a:lvl1pPr>
            <a:lvl2pPr marL="742950" indent="-285750" eaLnBrk="0" hangingPunct="0">
              <a:defRPr>
                <a:solidFill>
                  <a:srgbClr val="000000"/>
                </a:solidFill>
                <a:latin typeface="Calibri" panose="020F0502020204030204" pitchFamily="34" charset="0"/>
                <a:sym typeface="Calibri" panose="020F0502020204030204" pitchFamily="34" charset="0"/>
              </a:defRPr>
            </a:lvl2pPr>
            <a:lvl3pPr marL="1143000" indent="-228600" eaLnBrk="0" hangingPunct="0">
              <a:defRPr>
                <a:solidFill>
                  <a:srgbClr val="000000"/>
                </a:solidFill>
                <a:latin typeface="Calibri" panose="020F0502020204030204" pitchFamily="34" charset="0"/>
                <a:sym typeface="Calibri" panose="020F0502020204030204" pitchFamily="34" charset="0"/>
              </a:defRPr>
            </a:lvl3pPr>
            <a:lvl4pPr marL="1600200" indent="-228600" eaLnBrk="0" hangingPunct="0">
              <a:defRPr>
                <a:solidFill>
                  <a:srgbClr val="000000"/>
                </a:solidFill>
                <a:latin typeface="Calibri" panose="020F0502020204030204" pitchFamily="34" charset="0"/>
                <a:sym typeface="Calibri" panose="020F0502020204030204" pitchFamily="34" charset="0"/>
              </a:defRPr>
            </a:lvl4pPr>
            <a:lvl5pPr marL="2057400" indent="-228600" eaLnBrk="0" hangingPunct="0">
              <a:defRPr>
                <a:solidFill>
                  <a:srgbClr val="000000"/>
                </a:solidFill>
                <a:latin typeface="Calibri" panose="020F0502020204030204" pitchFamily="34" charset="0"/>
                <a:sym typeface="Calibri" panose="020F0502020204030204" pitchFamily="34" charset="0"/>
              </a:defRPr>
            </a:lvl5pPr>
            <a:lvl6pPr marL="2514600" indent="-228600" defTabSz="457200" eaLnBrk="0" fontAlgn="base" hangingPunct="0">
              <a:spcBef>
                <a:spcPct val="0"/>
              </a:spcBef>
              <a:spcAft>
                <a:spcPct val="0"/>
              </a:spcAft>
              <a:defRPr>
                <a:solidFill>
                  <a:srgbClr val="000000"/>
                </a:solidFill>
                <a:latin typeface="Calibri" panose="020F0502020204030204" pitchFamily="34" charset="0"/>
                <a:sym typeface="Calibri" panose="020F0502020204030204" pitchFamily="34" charset="0"/>
              </a:defRPr>
            </a:lvl6pPr>
            <a:lvl7pPr marL="2971800" indent="-228600" defTabSz="457200" eaLnBrk="0" fontAlgn="base" hangingPunct="0">
              <a:spcBef>
                <a:spcPct val="0"/>
              </a:spcBef>
              <a:spcAft>
                <a:spcPct val="0"/>
              </a:spcAft>
              <a:defRPr>
                <a:solidFill>
                  <a:srgbClr val="000000"/>
                </a:solidFill>
                <a:latin typeface="Calibri" panose="020F0502020204030204" pitchFamily="34" charset="0"/>
                <a:sym typeface="Calibri" panose="020F0502020204030204" pitchFamily="34" charset="0"/>
              </a:defRPr>
            </a:lvl7pPr>
            <a:lvl8pPr marL="3429000" indent="-228600" defTabSz="457200" eaLnBrk="0" fontAlgn="base" hangingPunct="0">
              <a:spcBef>
                <a:spcPct val="0"/>
              </a:spcBef>
              <a:spcAft>
                <a:spcPct val="0"/>
              </a:spcAft>
              <a:defRPr>
                <a:solidFill>
                  <a:srgbClr val="000000"/>
                </a:solidFill>
                <a:latin typeface="Calibri" panose="020F0502020204030204" pitchFamily="34" charset="0"/>
                <a:sym typeface="Calibri" panose="020F0502020204030204" pitchFamily="34" charset="0"/>
              </a:defRPr>
            </a:lvl8pPr>
            <a:lvl9pPr marL="3886200" indent="-228600" defTabSz="457200" eaLnBrk="0" fontAlgn="base" hangingPunct="0">
              <a:spcBef>
                <a:spcPct val="0"/>
              </a:spcBef>
              <a:spcAft>
                <a:spcPct val="0"/>
              </a:spcAft>
              <a:defRPr>
                <a:solidFill>
                  <a:srgbClr val="000000"/>
                </a:solidFill>
                <a:latin typeface="Calibri" panose="020F0502020204030204" pitchFamily="34" charset="0"/>
                <a:sym typeface="Calibri" panose="020F0502020204030204" pitchFamily="34" charset="0"/>
              </a:defRPr>
            </a:lvl9pPr>
          </a:lstStyle>
          <a:p>
            <a:pPr algn="r" eaLnBrk="1"/>
            <a:fld id="{8F3BD4CE-37B5-41E9-A126-C73BE904A5C0}" type="slidenum">
              <a:rPr lang="fr-FR" altLang="fr-FR" sz="1000">
                <a:solidFill>
                  <a:srgbClr val="0390CE"/>
                </a:solidFill>
              </a:rPr>
              <a:pPr algn="r" eaLnBrk="1"/>
              <a:t>‹N°›</a:t>
            </a:fld>
            <a:endParaRPr lang="fr-FR" altLang="fr-FR" sz="1000">
              <a:solidFill>
                <a:srgbClr val="0390CE"/>
              </a:solidFill>
            </a:endParaRPr>
          </a:p>
        </p:txBody>
      </p:sp>
    </p:spTree>
    <p:extLst>
      <p:ext uri="{BB962C8B-B14F-4D97-AF65-F5344CB8AC3E}">
        <p14:creationId xmlns:p14="http://schemas.microsoft.com/office/powerpoint/2010/main" val="1408117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2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E6939BF6-90C9-4FA0-8836-F6F04183EB02}" type="datetimeFigureOut">
              <a:rPr lang="fr-FR" smtClean="0"/>
              <a:pPr/>
              <a:t>20/12/2019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212D95C-AD6D-C840-8922-22B76CAB39DD}" type="slidenum">
              <a:rPr lang="fr-FR" altLang="fr-FR" smtClean="0"/>
              <a:pPr/>
              <a:t>‹N°›</a:t>
            </a:fld>
            <a:endParaRPr lang="fr-FR" altLang="fr-FR"/>
          </a:p>
        </p:txBody>
      </p:sp>
    </p:spTree>
    <p:extLst>
      <p:ext uri="{BB962C8B-B14F-4D97-AF65-F5344CB8AC3E}">
        <p14:creationId xmlns:p14="http://schemas.microsoft.com/office/powerpoint/2010/main" val="294846311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2DFB1438-8CA3-4F4C-A9DD-5071821084B0}"/>
              </a:ext>
            </a:extLst>
          </p:cNvPr>
          <p:cNvSpPr>
            <a:spLocks noGrp="1"/>
          </p:cNvSpPr>
          <p:nvPr>
            <p:ph type="sldNum" sz="quarter" idx="2"/>
          </p:nvPr>
        </p:nvSpPr>
        <p:spPr bwMode="auto">
          <a:xfrm>
            <a:off x="6553200" y="6403975"/>
            <a:ext cx="2133600" cy="268288"/>
          </a:xfrm>
          <a:prstGeom prst="rect">
            <a:avLst/>
          </a:prstGeom>
          <a:noFill/>
          <a:ln w="12700" cap="flat" cmpd="sng">
            <a:noFill/>
            <a:prstDash val="solid"/>
            <a:miter lim="0"/>
            <a:headEnd type="none" w="med" len="med"/>
            <a:tailEnd type="none" w="med" len="med"/>
          </a:ln>
          <a:effectLst/>
        </p:spPr>
        <p:txBody>
          <a:bodyPr vert="horz" wrap="square" lIns="45720" tIns="45720" rIns="45720" bIns="45720" numCol="1" anchor="ctr" anchorCtr="0" compatLnSpc="1">
            <a:prstTxWarp prst="textNoShape">
              <a:avLst/>
            </a:prstTxWarp>
          </a:bodyPr>
          <a:lstStyle>
            <a:lvl1pPr algn="r" hangingPunct="0">
              <a:defRPr sz="1200">
                <a:solidFill>
                  <a:srgbClr val="898989"/>
                </a:solidFill>
              </a:defRPr>
            </a:lvl1pPr>
          </a:lstStyle>
          <a:p>
            <a:fld id="{5ADA89C6-4BFB-4E1C-A1BA-4F1EA54E5C95}" type="slidenum">
              <a:rPr lang="fr-FR" altLang="fr-FR"/>
              <a:pPr/>
              <a:t>‹N°›</a:t>
            </a:fld>
            <a:endParaRPr lang="fr-FR" altLang="fr-F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Lst>
  <p:hf hdr="0" ftr="0" dt="0"/>
  <p:txStyles>
    <p:titleStyle>
      <a:lvl1pPr algn="ctr" defTabSz="457200" rtl="0" eaLnBrk="1" fontAlgn="base" hangingPunct="1">
        <a:spcBef>
          <a:spcPct val="0"/>
        </a:spcBef>
        <a:spcAft>
          <a:spcPct val="0"/>
        </a:spcAft>
        <a:defRPr sz="4400">
          <a:solidFill>
            <a:srgbClr val="000000"/>
          </a:solidFill>
          <a:latin typeface="+mj-lt"/>
          <a:ea typeface="+mj-ea"/>
          <a:cs typeface="+mj-cs"/>
          <a:sym typeface="Calibri" panose="020F0502020204030204" pitchFamily="34" charset="0"/>
        </a:defRPr>
      </a:lvl1pPr>
      <a:lvl2pPr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anose="020F0502020204030204" pitchFamily="34" charset="0"/>
        </a:defRPr>
      </a:lvl2pPr>
      <a:lvl3pPr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anose="020F0502020204030204" pitchFamily="34" charset="0"/>
        </a:defRPr>
      </a:lvl3pPr>
      <a:lvl4pPr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anose="020F0502020204030204" pitchFamily="34" charset="0"/>
        </a:defRPr>
      </a:lvl4pPr>
      <a:lvl5pPr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anose="020F0502020204030204" pitchFamily="34" charset="0"/>
        </a:defRPr>
      </a:lvl5pPr>
      <a:lvl6pPr marL="457200"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itchFamily="-108" charset="0"/>
        </a:defRPr>
      </a:lvl6pPr>
      <a:lvl7pPr marL="914400"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itchFamily="-108" charset="0"/>
        </a:defRPr>
      </a:lvl7pPr>
      <a:lvl8pPr marL="1371600"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itchFamily="-108" charset="0"/>
        </a:defRPr>
      </a:lvl8pPr>
      <a:lvl9pPr marL="1828800"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itchFamily="-108" charset="0"/>
        </a:defRPr>
      </a:lvl9pPr>
    </p:titleStyle>
    <p:bodyStyle>
      <a:lvl1pPr marL="342900" indent="-342900" algn="l" defTabSz="457200" rtl="0" eaLnBrk="1" fontAlgn="base" hangingPunct="1">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pitchFamily="34" charset="0"/>
        </a:defRPr>
      </a:lvl1pPr>
      <a:lvl2pPr marL="782638" indent="-325438" algn="l" defTabSz="457200" rtl="0" eaLnBrk="1" fontAlgn="base" hangingPunct="1">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pitchFamily="34" charset="0"/>
        </a:defRPr>
      </a:lvl2pPr>
      <a:lvl3pPr marL="1219200" indent="-304800" algn="l" defTabSz="457200" rtl="0" eaLnBrk="1" fontAlgn="base" hangingPunct="1">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pitchFamily="34" charset="0"/>
        </a:defRPr>
      </a:lvl3pPr>
      <a:lvl4pPr marL="1736725" indent="-365125" algn="l" defTabSz="457200" rtl="0" eaLnBrk="1" fontAlgn="base" hangingPunct="1">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pitchFamily="34" charset="0"/>
        </a:defRPr>
      </a:lvl4pPr>
      <a:lvl5pPr marL="2235200" indent="-406400" algn="l" defTabSz="457200" rtl="0" eaLnBrk="1" fontAlgn="base" hangingPunct="1">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pitchFamily="34" charset="0"/>
        </a:defRPr>
      </a:lvl5pPr>
      <a:lvl6pPr marL="2692400" indent="-406400" algn="l" defTabSz="457200" rtl="0" eaLnBrk="1" fontAlgn="base" hangingPunct="1">
        <a:spcBef>
          <a:spcPts val="700"/>
        </a:spcBef>
        <a:spcAft>
          <a:spcPct val="0"/>
        </a:spcAft>
        <a:buSzPct val="100000"/>
        <a:buFont typeface="Arial" pitchFamily="-108" charset="0"/>
        <a:buChar char="»"/>
        <a:defRPr sz="3200">
          <a:solidFill>
            <a:srgbClr val="000000"/>
          </a:solidFill>
          <a:latin typeface="+mn-lt"/>
          <a:ea typeface="+mn-ea"/>
          <a:cs typeface="+mn-cs"/>
          <a:sym typeface="Calibri" pitchFamily="-108" charset="0"/>
        </a:defRPr>
      </a:lvl6pPr>
      <a:lvl7pPr marL="3149600" indent="-406400" algn="l" defTabSz="457200" rtl="0" eaLnBrk="1" fontAlgn="base" hangingPunct="1">
        <a:spcBef>
          <a:spcPts val="700"/>
        </a:spcBef>
        <a:spcAft>
          <a:spcPct val="0"/>
        </a:spcAft>
        <a:buSzPct val="100000"/>
        <a:buFont typeface="Arial" pitchFamily="-108" charset="0"/>
        <a:buChar char="»"/>
        <a:defRPr sz="3200">
          <a:solidFill>
            <a:srgbClr val="000000"/>
          </a:solidFill>
          <a:latin typeface="+mn-lt"/>
          <a:ea typeface="+mn-ea"/>
          <a:cs typeface="+mn-cs"/>
          <a:sym typeface="Calibri" pitchFamily="-108" charset="0"/>
        </a:defRPr>
      </a:lvl7pPr>
      <a:lvl8pPr marL="3606800" indent="-406400" algn="l" defTabSz="457200" rtl="0" eaLnBrk="1" fontAlgn="base" hangingPunct="1">
        <a:spcBef>
          <a:spcPts val="700"/>
        </a:spcBef>
        <a:spcAft>
          <a:spcPct val="0"/>
        </a:spcAft>
        <a:buSzPct val="100000"/>
        <a:buFont typeface="Arial" pitchFamily="-108" charset="0"/>
        <a:buChar char="»"/>
        <a:defRPr sz="3200">
          <a:solidFill>
            <a:srgbClr val="000000"/>
          </a:solidFill>
          <a:latin typeface="+mn-lt"/>
          <a:ea typeface="+mn-ea"/>
          <a:cs typeface="+mn-cs"/>
          <a:sym typeface="Calibri" pitchFamily="-108" charset="0"/>
        </a:defRPr>
      </a:lvl8pPr>
      <a:lvl9pPr marL="4064000" indent="-406400" algn="l" defTabSz="457200" rtl="0" eaLnBrk="1" fontAlgn="base" hangingPunct="1">
        <a:spcBef>
          <a:spcPts val="700"/>
        </a:spcBef>
        <a:spcAft>
          <a:spcPct val="0"/>
        </a:spcAft>
        <a:buSzPct val="100000"/>
        <a:buFont typeface="Arial" pitchFamily="-108" charset="0"/>
        <a:buChar char="»"/>
        <a:defRPr sz="3200">
          <a:solidFill>
            <a:srgbClr val="000000"/>
          </a:solidFill>
          <a:latin typeface="+mn-lt"/>
          <a:ea typeface="+mn-ea"/>
          <a:cs typeface="+mn-cs"/>
          <a:sym typeface="Calibri" pitchFamily="-108" charset="0"/>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hyperlink" Target="mailto:cooperationsinternationales.ESRI@auvergnerhonealpes.fr"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emf"/><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a:extLst>
              <a:ext uri="{FF2B5EF4-FFF2-40B4-BE49-F238E27FC236}">
                <a16:creationId xmlns:a16="http://schemas.microsoft.com/office/drawing/2014/main" id="{0E4A475E-A124-4A8D-B5F7-0B9C948A909E}"/>
              </a:ext>
            </a:extLst>
          </p:cNvPr>
          <p:cNvSpPr>
            <a:spLocks noGrp="1"/>
          </p:cNvSpPr>
          <p:nvPr>
            <p:ph type="title" idx="4294967295"/>
          </p:nvPr>
        </p:nvSpPr>
        <p:spPr bwMode="auto">
          <a:xfrm>
            <a:off x="323528" y="548680"/>
            <a:ext cx="8208912" cy="20558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80000"/>
              </a:lnSpc>
            </a:pPr>
            <a:r>
              <a:rPr lang="fr-FR" sz="4000" b="1" dirty="0">
                <a:solidFill>
                  <a:srgbClr val="353D4D"/>
                </a:solidFill>
                <a:latin typeface="Arial" panose="020B0604020202020204" pitchFamily="34" charset="0"/>
                <a:cs typeface="Arial" panose="020B0604020202020204" pitchFamily="34" charset="0"/>
              </a:rPr>
              <a:t>Présentation de l’appel à projets </a:t>
            </a:r>
            <a:br>
              <a:rPr lang="fr-FR" sz="4000" b="1" dirty="0">
                <a:solidFill>
                  <a:srgbClr val="353D4D"/>
                </a:solidFill>
                <a:latin typeface="Arial" panose="020B0604020202020204" pitchFamily="34" charset="0"/>
                <a:cs typeface="Arial" panose="020B0604020202020204" pitchFamily="34" charset="0"/>
              </a:rPr>
            </a:br>
            <a:r>
              <a:rPr lang="fr-FR" sz="4000" b="1" dirty="0">
                <a:solidFill>
                  <a:srgbClr val="353D4D"/>
                </a:solidFill>
                <a:latin typeface="Arial" panose="020B0604020202020204" pitchFamily="34" charset="0"/>
                <a:cs typeface="Arial" panose="020B0604020202020204" pitchFamily="34" charset="0"/>
              </a:rPr>
              <a:t>Pack Ambition International</a:t>
            </a:r>
            <a:br>
              <a:rPr lang="fr-FR" sz="4000" b="1" dirty="0">
                <a:solidFill>
                  <a:srgbClr val="353D4D"/>
                </a:solidFill>
                <a:latin typeface="Arial" panose="020B0604020202020204" pitchFamily="34" charset="0"/>
                <a:cs typeface="Arial" panose="020B0604020202020204" pitchFamily="34" charset="0"/>
              </a:rPr>
            </a:br>
            <a:r>
              <a:rPr lang="fr-FR" sz="4000" b="1" dirty="0">
                <a:solidFill>
                  <a:srgbClr val="353D4D"/>
                </a:solidFill>
                <a:latin typeface="Arial" panose="020B0604020202020204" pitchFamily="34" charset="0"/>
                <a:cs typeface="Arial" panose="020B0604020202020204" pitchFamily="34" charset="0"/>
              </a:rPr>
              <a:t> </a:t>
            </a:r>
            <a:br>
              <a:rPr lang="fr-FR" sz="4000" b="1" dirty="0">
                <a:solidFill>
                  <a:srgbClr val="353D4D"/>
                </a:solidFill>
                <a:latin typeface="Arial" panose="020B0604020202020204" pitchFamily="34" charset="0"/>
                <a:cs typeface="Arial" panose="020B0604020202020204" pitchFamily="34" charset="0"/>
              </a:rPr>
            </a:br>
            <a:r>
              <a:rPr lang="fr-FR" sz="4000" dirty="0">
                <a:solidFill>
                  <a:srgbClr val="353D4D"/>
                </a:solidFill>
                <a:latin typeface="Arial" panose="020B0604020202020204" pitchFamily="34" charset="0"/>
                <a:cs typeface="Arial" panose="020B0604020202020204" pitchFamily="34" charset="0"/>
              </a:rPr>
              <a:t>Edition 2020</a:t>
            </a:r>
            <a:r>
              <a:rPr lang="fr-FR" sz="4000" b="1" dirty="0">
                <a:solidFill>
                  <a:srgbClr val="353D4D"/>
                </a:solidFill>
                <a:latin typeface="Arial" panose="020B0604020202020204" pitchFamily="34" charset="0"/>
                <a:cs typeface="Arial" panose="020B0604020202020204" pitchFamily="34" charset="0"/>
              </a:rPr>
              <a:t/>
            </a:r>
            <a:br>
              <a:rPr lang="fr-FR" sz="4000" b="1" dirty="0">
                <a:solidFill>
                  <a:srgbClr val="353D4D"/>
                </a:solidFill>
                <a:latin typeface="Arial" panose="020B0604020202020204" pitchFamily="34" charset="0"/>
                <a:cs typeface="Arial" panose="020B0604020202020204" pitchFamily="34" charset="0"/>
              </a:rPr>
            </a:br>
            <a:r>
              <a:rPr lang="fr-FR" sz="4000" b="1" dirty="0">
                <a:solidFill>
                  <a:srgbClr val="353D4D"/>
                </a:solidFill>
                <a:latin typeface="Arial" panose="020B0604020202020204" pitchFamily="34" charset="0"/>
                <a:cs typeface="Arial" panose="020B0604020202020204" pitchFamily="34" charset="0"/>
              </a:rPr>
              <a:t/>
            </a:r>
            <a:br>
              <a:rPr lang="fr-FR" sz="4000" b="1" dirty="0">
                <a:solidFill>
                  <a:srgbClr val="353D4D"/>
                </a:solidFill>
                <a:latin typeface="Arial" panose="020B0604020202020204" pitchFamily="34" charset="0"/>
                <a:cs typeface="Arial" panose="020B0604020202020204" pitchFamily="34" charset="0"/>
              </a:rPr>
            </a:br>
            <a:endParaRPr lang="fr-FR" altLang="fr-FR" sz="1200" dirty="0">
              <a:solidFill>
                <a:srgbClr val="353D4D"/>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64AEF93F-65ED-42DE-A978-D2D5A87AFDBA}" type="slidenum">
              <a:rPr lang="fr-FR" smtClean="0"/>
              <a:pPr/>
              <a:t>10</a:t>
            </a:fld>
            <a:endParaRPr lang="fr-FR"/>
          </a:p>
        </p:txBody>
      </p:sp>
      <p:pic>
        <p:nvPicPr>
          <p:cNvPr id="7" name="Image 6"/>
          <p:cNvPicPr>
            <a:picLocks noChangeAspect="1"/>
          </p:cNvPicPr>
          <p:nvPr/>
        </p:nvPicPr>
        <p:blipFill>
          <a:blip r:embed="rId3"/>
          <a:stretch>
            <a:fillRect/>
          </a:stretch>
        </p:blipFill>
        <p:spPr>
          <a:xfrm>
            <a:off x="112982" y="130493"/>
            <a:ext cx="3470312" cy="889284"/>
          </a:xfrm>
          <a:prstGeom prst="rect">
            <a:avLst/>
          </a:prstGeom>
        </p:spPr>
      </p:pic>
      <p:graphicFrame>
        <p:nvGraphicFramePr>
          <p:cNvPr id="8" name="Graphique 7"/>
          <p:cNvGraphicFramePr/>
          <p:nvPr>
            <p:extLst/>
          </p:nvPr>
        </p:nvGraphicFramePr>
        <p:xfrm>
          <a:off x="3644280" y="739113"/>
          <a:ext cx="5563344" cy="1897799"/>
        </p:xfrm>
        <a:graphic>
          <a:graphicData uri="http://schemas.openxmlformats.org/drawingml/2006/chart">
            <c:chart xmlns:c="http://schemas.openxmlformats.org/drawingml/2006/chart" xmlns:r="http://schemas.openxmlformats.org/officeDocument/2006/relationships" r:id="rId4"/>
          </a:graphicData>
        </a:graphic>
      </p:graphicFrame>
      <p:sp>
        <p:nvSpPr>
          <p:cNvPr id="3" name="ZoneTexte 2">
            <a:extLst>
              <a:ext uri="{FF2B5EF4-FFF2-40B4-BE49-F238E27FC236}">
                <a16:creationId xmlns:a16="http://schemas.microsoft.com/office/drawing/2014/main" id="{8744743A-6301-408E-B23A-B9E1D78C6C2D}"/>
              </a:ext>
            </a:extLst>
          </p:cNvPr>
          <p:cNvSpPr txBox="1"/>
          <p:nvPr/>
        </p:nvSpPr>
        <p:spPr>
          <a:xfrm>
            <a:off x="4355976" y="508280"/>
            <a:ext cx="4115229" cy="424732"/>
          </a:xfrm>
          <a:prstGeom prst="rect">
            <a:avLst/>
          </a:prstGeom>
          <a:noFill/>
        </p:spPr>
        <p:txBody>
          <a:bodyPr wrap="none" rtlCol="0">
            <a:spAutoFit/>
          </a:bodyPr>
          <a:lstStyle/>
          <a:p>
            <a:pPr>
              <a:lnSpc>
                <a:spcPct val="90000"/>
              </a:lnSpc>
            </a:pPr>
            <a:r>
              <a:rPr lang="fr-FR" altLang="fr-FR" sz="2400" b="1" kern="0" dirty="0">
                <a:solidFill>
                  <a:srgbClr val="0390CE"/>
                </a:solidFill>
                <a:latin typeface="Arial" panose="020B0604020202020204" pitchFamily="34" charset="0"/>
                <a:cs typeface="Arial" panose="020B0604020202020204" pitchFamily="34" charset="0"/>
                <a:sym typeface="Arial Narrow" panose="020B0606020202030204" pitchFamily="34" charset="0"/>
              </a:rPr>
              <a:t>2. Retour sur l’édition 2019</a:t>
            </a:r>
            <a:endParaRPr lang="fr-FR" altLang="fr-FR" sz="1600" kern="0" dirty="0">
              <a:solidFill>
                <a:srgbClr val="878A94"/>
              </a:solidFill>
              <a:latin typeface="Arial" panose="020B0604020202020204" pitchFamily="34" charset="0"/>
              <a:cs typeface="Arial" panose="020B0604020202020204" pitchFamily="34" charset="0"/>
            </a:endParaRPr>
          </a:p>
        </p:txBody>
      </p:sp>
      <p:graphicFrame>
        <p:nvGraphicFramePr>
          <p:cNvPr id="16" name="Tableau 15">
            <a:extLst>
              <a:ext uri="{FF2B5EF4-FFF2-40B4-BE49-F238E27FC236}">
                <a16:creationId xmlns:a16="http://schemas.microsoft.com/office/drawing/2014/main" id="{E3AF085E-C043-45B7-872F-6868F5D01847}"/>
              </a:ext>
            </a:extLst>
          </p:cNvPr>
          <p:cNvGraphicFramePr>
            <a:graphicFrameLocks noGrp="1"/>
          </p:cNvGraphicFramePr>
          <p:nvPr>
            <p:extLst>
              <p:ext uri="{D42A27DB-BD31-4B8C-83A1-F6EECF244321}">
                <p14:modId xmlns:p14="http://schemas.microsoft.com/office/powerpoint/2010/main" val="1632572085"/>
              </p:ext>
            </p:extLst>
          </p:nvPr>
        </p:nvGraphicFramePr>
        <p:xfrm>
          <a:off x="796627" y="1528692"/>
          <a:ext cx="7330381" cy="1912731"/>
        </p:xfrm>
        <a:graphic>
          <a:graphicData uri="http://schemas.openxmlformats.org/drawingml/2006/table">
            <a:tbl>
              <a:tblPr/>
              <a:tblGrid>
                <a:gridCol w="1897063">
                  <a:extLst>
                    <a:ext uri="{9D8B030D-6E8A-4147-A177-3AD203B41FA5}">
                      <a16:colId xmlns:a16="http://schemas.microsoft.com/office/drawing/2014/main" val="412471044"/>
                    </a:ext>
                  </a:extLst>
                </a:gridCol>
                <a:gridCol w="850543">
                  <a:extLst>
                    <a:ext uri="{9D8B030D-6E8A-4147-A177-3AD203B41FA5}">
                      <a16:colId xmlns:a16="http://schemas.microsoft.com/office/drawing/2014/main" val="1437122515"/>
                    </a:ext>
                  </a:extLst>
                </a:gridCol>
                <a:gridCol w="825153">
                  <a:extLst>
                    <a:ext uri="{9D8B030D-6E8A-4147-A177-3AD203B41FA5}">
                      <a16:colId xmlns:a16="http://schemas.microsoft.com/office/drawing/2014/main" val="933530179"/>
                    </a:ext>
                  </a:extLst>
                </a:gridCol>
                <a:gridCol w="926711">
                  <a:extLst>
                    <a:ext uri="{9D8B030D-6E8A-4147-A177-3AD203B41FA5}">
                      <a16:colId xmlns:a16="http://schemas.microsoft.com/office/drawing/2014/main" val="1638528627"/>
                    </a:ext>
                  </a:extLst>
                </a:gridCol>
                <a:gridCol w="914016">
                  <a:extLst>
                    <a:ext uri="{9D8B030D-6E8A-4147-A177-3AD203B41FA5}">
                      <a16:colId xmlns:a16="http://schemas.microsoft.com/office/drawing/2014/main" val="2401292412"/>
                    </a:ext>
                  </a:extLst>
                </a:gridCol>
                <a:gridCol w="594135">
                  <a:extLst>
                    <a:ext uri="{9D8B030D-6E8A-4147-A177-3AD203B41FA5}">
                      <a16:colId xmlns:a16="http://schemas.microsoft.com/office/drawing/2014/main" val="3661675540"/>
                    </a:ext>
                  </a:extLst>
                </a:gridCol>
                <a:gridCol w="1322760">
                  <a:extLst>
                    <a:ext uri="{9D8B030D-6E8A-4147-A177-3AD203B41FA5}">
                      <a16:colId xmlns:a16="http://schemas.microsoft.com/office/drawing/2014/main" val="2393472628"/>
                    </a:ext>
                  </a:extLst>
                </a:gridCol>
              </a:tblGrid>
              <a:tr h="273247">
                <a:tc>
                  <a:txBody>
                    <a:bodyPr/>
                    <a:lstStyle/>
                    <a:p>
                      <a:pPr algn="l" fontAlgn="b"/>
                      <a:endParaRPr lang="fr-FR" sz="1100" b="0" i="0" u="none" strike="noStrike" dirty="0">
                        <a:effectLst/>
                        <a:latin typeface="Calibri" panose="020F0502020204030204" pitchFamily="34" charset="0"/>
                        <a:cs typeface="Calibri" panose="020F0502020204030204" pitchFamily="34" charset="0"/>
                      </a:endParaRPr>
                    </a:p>
                  </a:txBody>
                  <a:tcPr marL="9525" marR="9525" marT="9525" marB="0" anchor="b">
                    <a:lnL>
                      <a:noFill/>
                    </a:lnL>
                    <a:lnR>
                      <a:noFill/>
                    </a:lnR>
                    <a:lnT>
                      <a:noFill/>
                    </a:lnT>
                    <a:lnB>
                      <a:noFill/>
                    </a:lnB>
                  </a:tcPr>
                </a:tc>
                <a:tc gridSpan="3">
                  <a:txBody>
                    <a:bodyPr/>
                    <a:lstStyle/>
                    <a:p>
                      <a:pPr algn="ctr" fontAlgn="ctr"/>
                      <a:r>
                        <a:rPr lang="fr-FR" sz="1100" b="1" i="0" u="none" strike="noStrike" dirty="0">
                          <a:solidFill>
                            <a:srgbClr val="FFFFFF"/>
                          </a:solidFill>
                          <a:effectLst/>
                          <a:latin typeface="Calibri" panose="020F0502020204030204" pitchFamily="34" charset="0"/>
                          <a:cs typeface="Calibri" panose="020F0502020204030204" pitchFamily="34" charset="0"/>
                        </a:rPr>
                        <a:t>2019</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05496"/>
                    </a:solidFill>
                  </a:tcPr>
                </a:tc>
                <a:tc hMerge="1">
                  <a:txBody>
                    <a:bodyPr/>
                    <a:lstStyle/>
                    <a:p>
                      <a:endParaRPr lang="fr-FR"/>
                    </a:p>
                  </a:txBody>
                  <a:tcPr/>
                </a:tc>
                <a:tc hMerge="1">
                  <a:txBody>
                    <a:bodyPr/>
                    <a:lstStyle/>
                    <a:p>
                      <a:endParaRPr lang="fr-FR"/>
                    </a:p>
                  </a:txBody>
                  <a:tcPr/>
                </a:tc>
                <a:tc gridSpan="3">
                  <a:txBody>
                    <a:bodyPr/>
                    <a:lstStyle/>
                    <a:p>
                      <a:pPr algn="ctr" fontAlgn="ctr"/>
                      <a:r>
                        <a:rPr lang="fr-FR" sz="1100" b="1" i="0" u="none" strike="noStrike">
                          <a:solidFill>
                            <a:srgbClr val="FFFFFF"/>
                          </a:solidFill>
                          <a:effectLst/>
                          <a:latin typeface="Calibri" panose="020F0502020204030204" pitchFamily="34" charset="0"/>
                          <a:cs typeface="Calibri" panose="020F0502020204030204" pitchFamily="34" charset="0"/>
                        </a:rPr>
                        <a:t>2018 (pour rappel)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591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255505489"/>
                  </a:ext>
                </a:extLst>
              </a:tr>
              <a:tr h="546496">
                <a:tc>
                  <a:txBody>
                    <a:bodyPr/>
                    <a:lstStyle/>
                    <a:p>
                      <a:pPr algn="l" fontAlgn="b"/>
                      <a:endParaRPr lang="fr-FR" sz="1100" b="0" i="0" u="none" strike="noStrike" dirty="0">
                        <a:effectLst/>
                        <a:latin typeface="Calibri" panose="020F0502020204030204" pitchFamily="34" charset="0"/>
                        <a:cs typeface="Calibri" panose="020F0502020204030204" pitchFamily="34" charset="0"/>
                      </a:endParaRPr>
                    </a:p>
                  </a:txBody>
                  <a:tcPr marL="9525" marR="9525" marT="9525" marB="0" anchor="b">
                    <a:lnL>
                      <a:noFill/>
                    </a:lnL>
                    <a:lnR>
                      <a:noFill/>
                    </a:lnR>
                    <a:lnT>
                      <a:noFill/>
                    </a:lnT>
                    <a:lnB>
                      <a:noFill/>
                    </a:lnB>
                  </a:tcPr>
                </a:tc>
                <a:tc>
                  <a:txBody>
                    <a:bodyPr/>
                    <a:lstStyle/>
                    <a:p>
                      <a:pPr algn="ctr" fontAlgn="ctr"/>
                      <a:r>
                        <a:rPr lang="fr-FR" sz="1100" b="1" i="0" u="none" strike="noStrike" dirty="0">
                          <a:solidFill>
                            <a:srgbClr val="FFFFFF"/>
                          </a:solidFill>
                          <a:effectLst/>
                          <a:latin typeface="Calibri" panose="020F0502020204030204" pitchFamily="34" charset="0"/>
                          <a:cs typeface="Calibri" panose="020F0502020204030204" pitchFamily="34" charset="0"/>
                        </a:rPr>
                        <a:t>Dossiers déposés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fr-FR" sz="1100" b="1" i="0" u="none" strike="noStrike" dirty="0">
                          <a:solidFill>
                            <a:srgbClr val="FFFFFF"/>
                          </a:solidFill>
                          <a:effectLst/>
                          <a:latin typeface="Calibri" panose="020F0502020204030204" pitchFamily="34" charset="0"/>
                          <a:cs typeface="Calibri" panose="020F0502020204030204" pitchFamily="34" charset="0"/>
                        </a:rPr>
                        <a:t>Dossiers votés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fr-FR" sz="1100" b="1" i="0" u="none" strike="noStrike" dirty="0">
                          <a:solidFill>
                            <a:srgbClr val="FFFFFF"/>
                          </a:solidFill>
                          <a:effectLst/>
                          <a:latin typeface="Calibri" panose="020F0502020204030204" pitchFamily="34" charset="0"/>
                          <a:cs typeface="Calibri" panose="020F0502020204030204" pitchFamily="34" charset="0"/>
                        </a:rPr>
                        <a:t>Pourcentage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fr-FR" sz="1100" b="1" i="0" u="none" strike="noStrike" dirty="0">
                          <a:solidFill>
                            <a:srgbClr val="FFFFFF"/>
                          </a:solidFill>
                          <a:effectLst/>
                          <a:latin typeface="Calibri" panose="020F0502020204030204" pitchFamily="34" charset="0"/>
                          <a:cs typeface="Calibri" panose="020F0502020204030204" pitchFamily="34" charset="0"/>
                        </a:rPr>
                        <a:t>Dossiers déposés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fr-FR" sz="1100" b="1" i="0" u="none" strike="noStrike" dirty="0">
                          <a:solidFill>
                            <a:srgbClr val="FFFFFF"/>
                          </a:solidFill>
                          <a:effectLst/>
                          <a:latin typeface="Calibri" panose="020F0502020204030204" pitchFamily="34" charset="0"/>
                          <a:cs typeface="Calibri" panose="020F0502020204030204" pitchFamily="34" charset="0"/>
                        </a:rPr>
                        <a:t>Dossiers votés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fr-FR" sz="1100" b="1" i="0" u="none" strike="noStrike" dirty="0">
                          <a:solidFill>
                            <a:srgbClr val="FFFFFF"/>
                          </a:solidFill>
                          <a:effectLst/>
                          <a:latin typeface="Calibri" panose="020F0502020204030204" pitchFamily="34" charset="0"/>
                          <a:cs typeface="Calibri" panose="020F0502020204030204" pitchFamily="34" charset="0"/>
                        </a:rPr>
                        <a:t>Pourcentage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298550600"/>
                  </a:ext>
                </a:extLst>
              </a:tr>
              <a:tr h="273247">
                <a:tc>
                  <a:txBody>
                    <a:bodyPr/>
                    <a:lstStyle/>
                    <a:p>
                      <a:pPr algn="l" fontAlgn="ctr"/>
                      <a:r>
                        <a:rPr lang="fr-FR" sz="1100" b="1" i="0" u="none" strike="noStrike" dirty="0">
                          <a:solidFill>
                            <a:srgbClr val="FFFFFF"/>
                          </a:solidFill>
                          <a:effectLst/>
                          <a:latin typeface="Calibri" panose="020F0502020204030204" pitchFamily="34" charset="0"/>
                          <a:cs typeface="Calibri" panose="020F0502020204030204" pitchFamily="34" charset="0"/>
                        </a:rPr>
                        <a:t>Académie Clermont Auvergne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fr-FR" sz="1100" b="0" i="0" u="none" strike="noStrike" dirty="0">
                          <a:effectLst/>
                          <a:latin typeface="Calibri" panose="020F0502020204030204" pitchFamily="34" charset="0"/>
                          <a:cs typeface="Calibri" panose="020F0502020204030204" pitchFamily="34" charset="0"/>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100" b="0" i="0" u="none" strike="noStrike">
                          <a:effectLst/>
                          <a:latin typeface="Calibri" panose="020F0502020204030204" pitchFamily="34" charset="0"/>
                          <a:cs typeface="Calibri" panose="020F050202020403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100" b="0" i="0" u="none" strike="noStrike">
                          <a:effectLst/>
                          <a:latin typeface="Calibri" panose="020F0502020204030204" pitchFamily="34" charset="0"/>
                          <a:cs typeface="Calibri" panose="020F0502020204030204" pitchFamily="34" charset="0"/>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100" b="0" i="0" u="none" strike="noStrike">
                          <a:solidFill>
                            <a:srgbClr val="000000"/>
                          </a:solidFill>
                          <a:effectLst/>
                          <a:latin typeface="Calibri" panose="020F0502020204030204" pitchFamily="34" charset="0"/>
                          <a:cs typeface="Calibri" panose="020F0502020204030204" pitchFamily="34" charset="0"/>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FR" sz="1100" b="0" i="0" u="none" strike="noStrike" dirty="0">
                          <a:solidFill>
                            <a:srgbClr val="000000"/>
                          </a:solidFill>
                          <a:effectLst/>
                          <a:latin typeface="Calibri" panose="020F0502020204030204" pitchFamily="34" charset="0"/>
                          <a:cs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FR" sz="1100" b="0" i="0" u="none" strike="noStrike" dirty="0">
                          <a:solidFill>
                            <a:srgbClr val="000000"/>
                          </a:solidFill>
                          <a:effectLst/>
                          <a:latin typeface="Calibri" panose="020F0502020204030204" pitchFamily="34" charset="0"/>
                          <a:cs typeface="Calibri" panose="020F0502020204030204" pitchFamily="34" charset="0"/>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777525413"/>
                  </a:ext>
                </a:extLst>
              </a:tr>
              <a:tr h="273247">
                <a:tc>
                  <a:txBody>
                    <a:bodyPr/>
                    <a:lstStyle/>
                    <a:p>
                      <a:pPr algn="l" fontAlgn="ctr"/>
                      <a:r>
                        <a:rPr lang="fr-FR" sz="1100" b="1" i="0" u="none" strike="noStrike" dirty="0">
                          <a:solidFill>
                            <a:srgbClr val="FFFFFF"/>
                          </a:solidFill>
                          <a:effectLst/>
                          <a:latin typeface="Calibri" panose="020F0502020204030204" pitchFamily="34" charset="0"/>
                          <a:cs typeface="Calibri" panose="020F0502020204030204" pitchFamily="34" charset="0"/>
                        </a:rPr>
                        <a:t>Académie Grenoble Alpes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fr-FR" sz="1100" b="0" i="0" u="none" strike="noStrike" dirty="0">
                          <a:effectLst/>
                          <a:latin typeface="Calibri" panose="020F0502020204030204" pitchFamily="34" charset="0"/>
                          <a:cs typeface="Calibri" panose="020F0502020204030204" pitchFamily="34" charset="0"/>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100" b="0" i="0" u="none" strike="noStrike">
                          <a:effectLst/>
                          <a:latin typeface="Calibri" panose="020F0502020204030204" pitchFamily="34" charset="0"/>
                          <a:cs typeface="Calibri" panose="020F0502020204030204" pitchFamily="34" charset="0"/>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100" b="0" i="0" u="none" strike="noStrike">
                          <a:effectLst/>
                          <a:latin typeface="Calibri" panose="020F0502020204030204" pitchFamily="34" charset="0"/>
                          <a:cs typeface="Calibri" panose="020F0502020204030204" pitchFamily="34" charset="0"/>
                        </a:rPr>
                        <a:t>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100" b="0" i="0" u="none" strike="noStrike">
                          <a:solidFill>
                            <a:srgbClr val="000000"/>
                          </a:solidFill>
                          <a:effectLst/>
                          <a:latin typeface="Calibri" panose="020F0502020204030204" pitchFamily="34" charset="0"/>
                          <a:cs typeface="Calibri" panose="020F0502020204030204" pitchFamily="34" charset="0"/>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FR" sz="1100" b="0" i="0" u="none" strike="noStrike" dirty="0">
                          <a:solidFill>
                            <a:srgbClr val="000000"/>
                          </a:solidFill>
                          <a:effectLst/>
                          <a:latin typeface="Calibri" panose="020F0502020204030204" pitchFamily="34" charset="0"/>
                          <a:cs typeface="Calibri" panose="020F0502020204030204" pitchFamily="34"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FR" sz="1100" b="0" i="0" u="none" strike="noStrike" dirty="0">
                          <a:solidFill>
                            <a:srgbClr val="000000"/>
                          </a:solidFill>
                          <a:effectLst/>
                          <a:latin typeface="Calibri" panose="020F0502020204030204" pitchFamily="34" charset="0"/>
                          <a:cs typeface="Calibri" panose="020F0502020204030204" pitchFamily="34" charset="0"/>
                        </a:rPr>
                        <a:t>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43975068"/>
                  </a:ext>
                </a:extLst>
              </a:tr>
              <a:tr h="273247">
                <a:tc>
                  <a:txBody>
                    <a:bodyPr/>
                    <a:lstStyle/>
                    <a:p>
                      <a:pPr algn="l" fontAlgn="ctr"/>
                      <a:r>
                        <a:rPr lang="fr-FR" sz="1100" b="1" i="0" u="none" strike="noStrike" dirty="0">
                          <a:solidFill>
                            <a:srgbClr val="FFFFFF"/>
                          </a:solidFill>
                          <a:effectLst/>
                          <a:latin typeface="Calibri" panose="020F0502020204030204" pitchFamily="34" charset="0"/>
                          <a:cs typeface="Calibri" panose="020F0502020204030204" pitchFamily="34" charset="0"/>
                        </a:rPr>
                        <a:t>Académie Lyon Saint-Etienne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fr-FR" sz="1100" b="0" i="0" u="none" strike="noStrike">
                          <a:effectLst/>
                          <a:latin typeface="Calibri" panose="020F0502020204030204" pitchFamily="34" charset="0"/>
                          <a:cs typeface="Calibri" panose="020F050202020403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100" b="0" i="0" u="none" strike="noStrike" dirty="0">
                          <a:effectLst/>
                          <a:latin typeface="Calibri" panose="020F0502020204030204" pitchFamily="34" charset="0"/>
                          <a:cs typeface="Calibri" panose="020F0502020204030204" pitchFamily="34" charset="0"/>
                        </a:rPr>
                        <a:t>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100" b="0" i="0" u="none" strike="noStrike">
                          <a:effectLst/>
                          <a:latin typeface="Calibri" panose="020F0502020204030204" pitchFamily="34" charset="0"/>
                          <a:cs typeface="Calibri" panose="020F0502020204030204" pitchFamily="34" charset="0"/>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100" b="0" i="0" u="none" strike="noStrike">
                          <a:solidFill>
                            <a:srgbClr val="000000"/>
                          </a:solidFill>
                          <a:effectLst/>
                          <a:latin typeface="Calibri" panose="020F0502020204030204" pitchFamily="34" charset="0"/>
                          <a:cs typeface="Calibri" panose="020F0502020204030204" pitchFamily="34" charset="0"/>
                        </a:rPr>
                        <a:t>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FR" sz="1100" b="0" i="0" u="none" strike="noStrike" dirty="0">
                          <a:solidFill>
                            <a:srgbClr val="000000"/>
                          </a:solidFill>
                          <a:effectLst/>
                          <a:latin typeface="Calibri" panose="020F0502020204030204" pitchFamily="34" charset="0"/>
                          <a:cs typeface="Calibri" panose="020F0502020204030204" pitchFamily="34" charset="0"/>
                        </a:rPr>
                        <a:t>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FR" sz="1100" b="0" i="0" u="none" strike="noStrike" dirty="0">
                          <a:solidFill>
                            <a:srgbClr val="000000"/>
                          </a:solidFill>
                          <a:effectLst/>
                          <a:latin typeface="Calibri" panose="020F0502020204030204" pitchFamily="34" charset="0"/>
                          <a:cs typeface="Calibri" panose="020F0502020204030204" pitchFamily="34" charset="0"/>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117807925"/>
                  </a:ext>
                </a:extLst>
              </a:tr>
              <a:tr h="273247">
                <a:tc>
                  <a:txBody>
                    <a:bodyPr/>
                    <a:lstStyle/>
                    <a:p>
                      <a:pPr algn="l" fontAlgn="ctr"/>
                      <a:r>
                        <a:rPr lang="fr-FR" sz="1100" b="1" i="0" u="none" strike="noStrike" dirty="0">
                          <a:solidFill>
                            <a:srgbClr val="FFFFFF"/>
                          </a:solidFill>
                          <a:effectLst/>
                          <a:latin typeface="Calibri" panose="020F0502020204030204" pitchFamily="34" charset="0"/>
                          <a:cs typeface="Calibri" panose="020F0502020204030204" pitchFamily="34" charset="0"/>
                        </a:rPr>
                        <a:t>TOTAL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fr-FR" sz="1100" b="0" i="0" u="none" strike="noStrike">
                          <a:effectLst/>
                          <a:latin typeface="Calibri" panose="020F0502020204030204" pitchFamily="34" charset="0"/>
                          <a:cs typeface="Calibri" panose="020F0502020204030204" pitchFamily="34" charset="0"/>
                        </a:rPr>
                        <a:t>142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100" b="0" i="0" u="none" strike="noStrike" dirty="0">
                          <a:effectLst/>
                          <a:latin typeface="Calibri" panose="020F0502020204030204" pitchFamily="34" charset="0"/>
                          <a:cs typeface="Calibri" panose="020F0502020204030204" pitchFamily="34" charset="0"/>
                        </a:rPr>
                        <a:t>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100" b="1" i="0" u="none" strike="noStrike" dirty="0">
                          <a:solidFill>
                            <a:srgbClr val="FF0000"/>
                          </a:solidFill>
                          <a:effectLst/>
                          <a:latin typeface="Calibri" panose="020F0502020204030204" pitchFamily="34" charset="0"/>
                          <a:cs typeface="Calibri" panose="020F0502020204030204" pitchFamily="34" charset="0"/>
                        </a:rPr>
                        <a:t>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100" b="0" i="0" u="none" strike="noStrike" dirty="0">
                          <a:solidFill>
                            <a:srgbClr val="000000"/>
                          </a:solidFill>
                          <a:effectLst/>
                          <a:latin typeface="Calibri" panose="020F0502020204030204" pitchFamily="34" charset="0"/>
                          <a:cs typeface="Calibri" panose="020F0502020204030204" pitchFamily="34" charset="0"/>
                        </a:rPr>
                        <a:t>151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FR" sz="1100" b="0" i="0" u="none" strike="noStrike" dirty="0">
                          <a:solidFill>
                            <a:srgbClr val="000000"/>
                          </a:solidFill>
                          <a:effectLst/>
                          <a:latin typeface="Calibri" panose="020F0502020204030204" pitchFamily="34" charset="0"/>
                          <a:cs typeface="Calibri" panose="020F050202020403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FR" sz="1100" b="0" i="0" u="none" strike="noStrike" dirty="0">
                          <a:solidFill>
                            <a:srgbClr val="000000"/>
                          </a:solidFill>
                          <a:effectLst/>
                          <a:latin typeface="Calibri" panose="020F0502020204030204" pitchFamily="34" charset="0"/>
                          <a:cs typeface="Calibri" panose="020F0502020204030204" pitchFamily="34" charset="0"/>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175378389"/>
                  </a:ext>
                </a:extLst>
              </a:tr>
            </a:tbl>
          </a:graphicData>
        </a:graphic>
      </p:graphicFrame>
      <p:sp>
        <p:nvSpPr>
          <p:cNvPr id="17" name="ZoneTexte 16">
            <a:extLst>
              <a:ext uri="{FF2B5EF4-FFF2-40B4-BE49-F238E27FC236}">
                <a16:creationId xmlns:a16="http://schemas.microsoft.com/office/drawing/2014/main" id="{30376252-8317-4A8E-88F8-5C01AAA770C3}"/>
              </a:ext>
            </a:extLst>
          </p:cNvPr>
          <p:cNvSpPr txBox="1"/>
          <p:nvPr/>
        </p:nvSpPr>
        <p:spPr>
          <a:xfrm>
            <a:off x="606717" y="1180840"/>
            <a:ext cx="2134943" cy="369332"/>
          </a:xfrm>
          <a:prstGeom prst="rect">
            <a:avLst/>
          </a:prstGeom>
          <a:noFill/>
        </p:spPr>
        <p:txBody>
          <a:bodyPr wrap="none" rtlCol="0">
            <a:spAutoFit/>
          </a:bodyPr>
          <a:lstStyle/>
          <a:p>
            <a:r>
              <a:rPr lang="fr-FR" b="1" dirty="0">
                <a:solidFill>
                  <a:srgbClr val="0070C0"/>
                </a:solidFill>
              </a:rPr>
              <a:t>Nombre de dossiers </a:t>
            </a:r>
          </a:p>
        </p:txBody>
      </p:sp>
      <p:sp>
        <p:nvSpPr>
          <p:cNvPr id="20" name="ZoneTexte 19">
            <a:extLst>
              <a:ext uri="{FF2B5EF4-FFF2-40B4-BE49-F238E27FC236}">
                <a16:creationId xmlns:a16="http://schemas.microsoft.com/office/drawing/2014/main" id="{D642EB54-2EAD-4BA6-9ADF-67288C8F084D}"/>
              </a:ext>
            </a:extLst>
          </p:cNvPr>
          <p:cNvSpPr txBox="1"/>
          <p:nvPr/>
        </p:nvSpPr>
        <p:spPr>
          <a:xfrm>
            <a:off x="591391" y="3971818"/>
            <a:ext cx="2150269" cy="369332"/>
          </a:xfrm>
          <a:prstGeom prst="rect">
            <a:avLst/>
          </a:prstGeom>
          <a:noFill/>
        </p:spPr>
        <p:txBody>
          <a:bodyPr wrap="none" rtlCol="0">
            <a:spAutoFit/>
          </a:bodyPr>
          <a:lstStyle/>
          <a:p>
            <a:r>
              <a:rPr lang="fr-FR" b="1" dirty="0">
                <a:solidFill>
                  <a:srgbClr val="0070C0"/>
                </a:solidFill>
              </a:rPr>
              <a:t>Montants financiers </a:t>
            </a:r>
          </a:p>
        </p:txBody>
      </p:sp>
      <p:graphicFrame>
        <p:nvGraphicFramePr>
          <p:cNvPr id="24" name="Tableau 23">
            <a:extLst>
              <a:ext uri="{FF2B5EF4-FFF2-40B4-BE49-F238E27FC236}">
                <a16:creationId xmlns:a16="http://schemas.microsoft.com/office/drawing/2014/main" id="{C2A689C6-E850-4574-AF30-2F69EE3B78F5}"/>
              </a:ext>
            </a:extLst>
          </p:cNvPr>
          <p:cNvGraphicFramePr>
            <a:graphicFrameLocks noGrp="1"/>
          </p:cNvGraphicFramePr>
          <p:nvPr>
            <p:extLst>
              <p:ext uri="{D42A27DB-BD31-4B8C-83A1-F6EECF244321}">
                <p14:modId xmlns:p14="http://schemas.microsoft.com/office/powerpoint/2010/main" val="2000990625"/>
              </p:ext>
            </p:extLst>
          </p:nvPr>
        </p:nvGraphicFramePr>
        <p:xfrm>
          <a:off x="840272" y="4147511"/>
          <a:ext cx="7692168" cy="1715558"/>
        </p:xfrm>
        <a:graphic>
          <a:graphicData uri="http://schemas.openxmlformats.org/drawingml/2006/table">
            <a:tbl>
              <a:tblPr/>
              <a:tblGrid>
                <a:gridCol w="2123183">
                  <a:extLst>
                    <a:ext uri="{9D8B030D-6E8A-4147-A177-3AD203B41FA5}">
                      <a16:colId xmlns:a16="http://schemas.microsoft.com/office/drawing/2014/main" val="4148841827"/>
                    </a:ext>
                  </a:extLst>
                </a:gridCol>
                <a:gridCol w="850543">
                  <a:extLst>
                    <a:ext uri="{9D8B030D-6E8A-4147-A177-3AD203B41FA5}">
                      <a16:colId xmlns:a16="http://schemas.microsoft.com/office/drawing/2014/main" val="2554628361"/>
                    </a:ext>
                  </a:extLst>
                </a:gridCol>
                <a:gridCol w="825153">
                  <a:extLst>
                    <a:ext uri="{9D8B030D-6E8A-4147-A177-3AD203B41FA5}">
                      <a16:colId xmlns:a16="http://schemas.microsoft.com/office/drawing/2014/main" val="1964332077"/>
                    </a:ext>
                  </a:extLst>
                </a:gridCol>
                <a:gridCol w="926711">
                  <a:extLst>
                    <a:ext uri="{9D8B030D-6E8A-4147-A177-3AD203B41FA5}">
                      <a16:colId xmlns:a16="http://schemas.microsoft.com/office/drawing/2014/main" val="1960233678"/>
                    </a:ext>
                  </a:extLst>
                </a:gridCol>
                <a:gridCol w="914016">
                  <a:extLst>
                    <a:ext uri="{9D8B030D-6E8A-4147-A177-3AD203B41FA5}">
                      <a16:colId xmlns:a16="http://schemas.microsoft.com/office/drawing/2014/main" val="2121444526"/>
                    </a:ext>
                  </a:extLst>
                </a:gridCol>
                <a:gridCol w="1057138">
                  <a:extLst>
                    <a:ext uri="{9D8B030D-6E8A-4147-A177-3AD203B41FA5}">
                      <a16:colId xmlns:a16="http://schemas.microsoft.com/office/drawing/2014/main" val="3998087199"/>
                    </a:ext>
                  </a:extLst>
                </a:gridCol>
                <a:gridCol w="995424">
                  <a:extLst>
                    <a:ext uri="{9D8B030D-6E8A-4147-A177-3AD203B41FA5}">
                      <a16:colId xmlns:a16="http://schemas.microsoft.com/office/drawing/2014/main" val="3521509320"/>
                    </a:ext>
                  </a:extLst>
                </a:gridCol>
              </a:tblGrid>
              <a:tr h="373795">
                <a:tc>
                  <a:txBody>
                    <a:bodyPr/>
                    <a:lstStyle/>
                    <a:p>
                      <a:pPr algn="l" fontAlgn="b"/>
                      <a:endParaRPr lang="fr-FR" sz="1100" b="0" i="0" u="none" strike="noStrike" dirty="0">
                        <a:effectLst/>
                        <a:latin typeface="Calibri" panose="020F0502020204030204" pitchFamily="34" charset="0"/>
                        <a:cs typeface="Calibri" panose="020F0502020204030204" pitchFamily="34" charset="0"/>
                      </a:endParaRPr>
                    </a:p>
                  </a:txBody>
                  <a:tcPr marL="9525" marR="9525" marT="9525" marB="0" anchor="b">
                    <a:lnL>
                      <a:noFill/>
                    </a:lnL>
                    <a:lnR>
                      <a:noFill/>
                    </a:lnR>
                    <a:lnT>
                      <a:noFill/>
                    </a:lnT>
                    <a:lnB>
                      <a:noFill/>
                    </a:lnB>
                  </a:tcPr>
                </a:tc>
                <a:tc gridSpan="3">
                  <a:txBody>
                    <a:bodyPr/>
                    <a:lstStyle/>
                    <a:p>
                      <a:pPr algn="ctr" fontAlgn="ctr"/>
                      <a:r>
                        <a:rPr lang="fr-FR" sz="1100" b="1" i="0" u="none" strike="noStrike" dirty="0">
                          <a:solidFill>
                            <a:srgbClr val="FFFFFF"/>
                          </a:solidFill>
                          <a:effectLst/>
                          <a:latin typeface="Calibri" panose="020F0502020204030204" pitchFamily="34" charset="0"/>
                          <a:cs typeface="Calibri" panose="020F0502020204030204" pitchFamily="34" charset="0"/>
                        </a:rPr>
                        <a:t>2019</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05496"/>
                    </a:solidFill>
                  </a:tcPr>
                </a:tc>
                <a:tc hMerge="1">
                  <a:txBody>
                    <a:bodyPr/>
                    <a:lstStyle/>
                    <a:p>
                      <a:endParaRPr lang="fr-FR"/>
                    </a:p>
                  </a:txBody>
                  <a:tcPr/>
                </a:tc>
                <a:tc hMerge="1">
                  <a:txBody>
                    <a:bodyPr/>
                    <a:lstStyle/>
                    <a:p>
                      <a:endParaRPr lang="fr-FR"/>
                    </a:p>
                  </a:txBody>
                  <a:tcPr/>
                </a:tc>
                <a:tc gridSpan="3">
                  <a:txBody>
                    <a:bodyPr/>
                    <a:lstStyle/>
                    <a:p>
                      <a:pPr algn="ctr" fontAlgn="ctr"/>
                      <a:r>
                        <a:rPr lang="fr-FR" sz="1100" b="1" i="0" u="none" strike="noStrike">
                          <a:solidFill>
                            <a:srgbClr val="FFFFFF"/>
                          </a:solidFill>
                          <a:effectLst/>
                          <a:latin typeface="Calibri" panose="020F0502020204030204" pitchFamily="34" charset="0"/>
                          <a:cs typeface="Calibri" panose="020F0502020204030204" pitchFamily="34" charset="0"/>
                        </a:rPr>
                        <a:t>2018 (pour rappel)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591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151078567"/>
                  </a:ext>
                </a:extLst>
              </a:tr>
              <a:tr h="967968">
                <a:tc>
                  <a:txBody>
                    <a:bodyPr/>
                    <a:lstStyle/>
                    <a:p>
                      <a:pPr algn="l" fontAlgn="b"/>
                      <a:endParaRPr lang="fr-FR" sz="1100" b="0" i="0" u="none" strike="noStrike" dirty="0">
                        <a:effectLst/>
                        <a:latin typeface="Calibri" panose="020F0502020204030204" pitchFamily="34" charset="0"/>
                        <a:cs typeface="Calibri" panose="020F0502020204030204" pitchFamily="34" charset="0"/>
                      </a:endParaRPr>
                    </a:p>
                  </a:txBody>
                  <a:tcPr marL="9525" marR="9525" marT="9525" marB="0" anchor="b">
                    <a:lnL>
                      <a:noFill/>
                    </a:lnL>
                    <a:lnR>
                      <a:noFill/>
                    </a:lnR>
                    <a:lnT>
                      <a:noFill/>
                    </a:lnT>
                    <a:lnB>
                      <a:noFill/>
                    </a:lnB>
                  </a:tcPr>
                </a:tc>
                <a:tc>
                  <a:txBody>
                    <a:bodyPr/>
                    <a:lstStyle/>
                    <a:p>
                      <a:pPr algn="ctr" fontAlgn="ctr"/>
                      <a:r>
                        <a:rPr lang="fr-FR" sz="1100" b="1" i="0" u="none" strike="noStrike" dirty="0">
                          <a:solidFill>
                            <a:srgbClr val="FFFFFF"/>
                          </a:solidFill>
                          <a:effectLst/>
                          <a:latin typeface="Calibri" panose="020F0502020204030204" pitchFamily="34" charset="0"/>
                          <a:cs typeface="Calibri" panose="020F0502020204030204" pitchFamily="34" charset="0"/>
                        </a:rPr>
                        <a:t>Dossiers déposés</a:t>
                      </a:r>
                    </a:p>
                    <a:p>
                      <a:pPr algn="ctr" fontAlgn="ctr"/>
                      <a:r>
                        <a:rPr lang="fr-FR" sz="1100" b="1" i="0" u="none" strike="noStrike" dirty="0">
                          <a:solidFill>
                            <a:srgbClr val="FFFFFF"/>
                          </a:solidFill>
                          <a:effectLst/>
                          <a:latin typeface="Calibri" panose="020F0502020204030204" pitchFamily="34" charset="0"/>
                          <a:cs typeface="Calibri" panose="020F050202020403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fr-FR" sz="1100" b="1" i="0" u="none" strike="noStrike" dirty="0">
                          <a:solidFill>
                            <a:srgbClr val="FFFFFF"/>
                          </a:solidFill>
                          <a:effectLst/>
                          <a:latin typeface="Calibri" panose="020F0502020204030204" pitchFamily="34" charset="0"/>
                          <a:cs typeface="Calibri" panose="020F0502020204030204" pitchFamily="34" charset="0"/>
                        </a:rPr>
                        <a:t>Dossiers votés</a:t>
                      </a:r>
                    </a:p>
                    <a:p>
                      <a:pPr algn="ctr" fontAlgn="ctr"/>
                      <a:r>
                        <a:rPr lang="fr-FR" sz="1100" b="1" i="0" u="none" strike="noStrike" dirty="0">
                          <a:solidFill>
                            <a:srgbClr val="FFFFFF"/>
                          </a:solidFill>
                          <a:effectLst/>
                          <a:latin typeface="Calibri" panose="020F0502020204030204" pitchFamily="34" charset="0"/>
                          <a:cs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fr-FR" sz="1100" b="1" i="0" u="none" strike="noStrike" dirty="0">
                          <a:solidFill>
                            <a:srgbClr val="FFFFFF"/>
                          </a:solidFill>
                          <a:effectLst/>
                          <a:latin typeface="Calibri" panose="020F0502020204030204" pitchFamily="34" charset="0"/>
                          <a:cs typeface="Calibri" panose="020F0502020204030204" pitchFamily="34" charset="0"/>
                        </a:rPr>
                        <a:t>Pourcentage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fr-FR" sz="1100" b="1" i="0" u="none" strike="noStrike" dirty="0">
                          <a:solidFill>
                            <a:srgbClr val="FFFFFF"/>
                          </a:solidFill>
                          <a:effectLst/>
                          <a:latin typeface="Calibri" panose="020F0502020204030204" pitchFamily="34" charset="0"/>
                          <a:cs typeface="Calibri" panose="020F0502020204030204" pitchFamily="34" charset="0"/>
                        </a:rPr>
                        <a:t>Dossiers déposés </a:t>
                      </a:r>
                    </a:p>
                    <a:p>
                      <a:pPr algn="ctr" fontAlgn="ctr"/>
                      <a:endParaRPr lang="fr-FR" sz="1100" b="1" i="0" u="none" strike="noStrike" dirty="0">
                        <a:solidFill>
                          <a:srgbClr val="FFFFFF"/>
                        </a:solidFill>
                        <a:effectLst/>
                        <a:latin typeface="Calibri" panose="020F0502020204030204" pitchFamily="34" charset="0"/>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fr-FR" sz="1100" b="1" i="0" u="none" strike="noStrike" dirty="0">
                          <a:solidFill>
                            <a:srgbClr val="FFFFFF"/>
                          </a:solidFill>
                          <a:effectLst/>
                          <a:latin typeface="Calibri" panose="020F0502020204030204" pitchFamily="34" charset="0"/>
                          <a:cs typeface="Calibri" panose="020F0502020204030204" pitchFamily="34" charset="0"/>
                        </a:rPr>
                        <a:t>Dossiers votés </a:t>
                      </a:r>
                    </a:p>
                    <a:p>
                      <a:pPr marL="0" marR="0" lvl="0" indent="0" algn="ctr" defTabSz="685800" rtl="0" eaLnBrk="1" fontAlgn="ctr" latinLnBrk="0" hangingPunct="1">
                        <a:lnSpc>
                          <a:spcPct val="100000"/>
                        </a:lnSpc>
                        <a:spcBef>
                          <a:spcPts val="0"/>
                        </a:spcBef>
                        <a:spcAft>
                          <a:spcPts val="0"/>
                        </a:spcAft>
                        <a:buClrTx/>
                        <a:buSzTx/>
                        <a:buFontTx/>
                        <a:buNone/>
                        <a:tabLst/>
                        <a:defRPr/>
                      </a:pPr>
                      <a:r>
                        <a:rPr lang="fr-FR" sz="1100" b="1" i="0" u="none" strike="noStrike" dirty="0">
                          <a:solidFill>
                            <a:srgbClr val="FFFFFF"/>
                          </a:solidFill>
                          <a:effectLst/>
                          <a:latin typeface="Calibri" panose="020F0502020204030204" pitchFamily="34" charset="0"/>
                          <a:cs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fr-FR" sz="1100" b="1" i="0" u="none" strike="noStrike" dirty="0">
                          <a:solidFill>
                            <a:srgbClr val="FFFFFF"/>
                          </a:solidFill>
                          <a:effectLst/>
                          <a:latin typeface="Calibri" panose="020F0502020204030204" pitchFamily="34" charset="0"/>
                          <a:cs typeface="Calibri" panose="020F0502020204030204" pitchFamily="34" charset="0"/>
                        </a:rPr>
                        <a:t>Pourcentage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692763847"/>
                  </a:ext>
                </a:extLst>
              </a:tr>
              <a:tr h="373795">
                <a:tc>
                  <a:txBody>
                    <a:bodyPr/>
                    <a:lstStyle/>
                    <a:p>
                      <a:pPr algn="l" fontAlgn="ctr"/>
                      <a:r>
                        <a:rPr lang="fr-FR" sz="1100" b="1" i="0" u="none" strike="noStrike" dirty="0">
                          <a:solidFill>
                            <a:srgbClr val="FFFFFF"/>
                          </a:solidFill>
                          <a:effectLst/>
                          <a:latin typeface="Calibri" panose="020F0502020204030204" pitchFamily="34" charset="0"/>
                          <a:cs typeface="Calibri" panose="020F0502020204030204" pitchFamily="34" charset="0"/>
                        </a:rPr>
                        <a:t>TOTAL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fr-FR" sz="1100" b="0" i="0" u="none" strike="noStrike">
                          <a:effectLst/>
                          <a:latin typeface="Calibri" panose="020F0502020204030204" pitchFamily="34" charset="0"/>
                          <a:cs typeface="Calibri" panose="020F0502020204030204" pitchFamily="34" charset="0"/>
                        </a:rPr>
                        <a:t>   6 308 309 €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100" b="0" i="0" u="none" strike="noStrike">
                          <a:effectLst/>
                          <a:latin typeface="Calibri" panose="020F0502020204030204" pitchFamily="34" charset="0"/>
                          <a:cs typeface="Calibri" panose="020F0502020204030204" pitchFamily="34" charset="0"/>
                        </a:rPr>
                        <a:t>  1 879 600 €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100" b="1" i="0" u="none" strike="noStrike" dirty="0">
                          <a:solidFill>
                            <a:srgbClr val="FF0000"/>
                          </a:solidFill>
                          <a:effectLst/>
                          <a:latin typeface="Calibri" panose="020F0502020204030204" pitchFamily="34" charset="0"/>
                          <a:cs typeface="Calibri" panose="020F0502020204030204" pitchFamily="34" charset="0"/>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1100" b="0" i="0" u="none" strike="noStrike" dirty="0">
                          <a:effectLst/>
                          <a:latin typeface="Calibri" panose="020F0502020204030204" pitchFamily="34" charset="0"/>
                          <a:cs typeface="Calibri" panose="020F0502020204030204" pitchFamily="34" charset="0"/>
                        </a:rPr>
                        <a:t>    7 443 946 €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FR" sz="1100" b="0" i="0" u="none" strike="noStrike" dirty="0">
                          <a:effectLst/>
                          <a:latin typeface="Calibri" panose="020F0502020204030204" pitchFamily="34" charset="0"/>
                          <a:cs typeface="Calibri" panose="020F0502020204030204" pitchFamily="34" charset="0"/>
                        </a:rPr>
                        <a:t>        2 063 000 €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FR" sz="1100" b="0" i="0" u="none" strike="noStrike" dirty="0">
                          <a:effectLst/>
                          <a:latin typeface="Calibri" panose="020F0502020204030204" pitchFamily="34" charset="0"/>
                          <a:cs typeface="Calibri" panose="020F0502020204030204" pitchFamily="34" charset="0"/>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311414448"/>
                  </a:ext>
                </a:extLst>
              </a:tr>
            </a:tbl>
          </a:graphicData>
        </a:graphic>
      </p:graphicFrame>
    </p:spTree>
    <p:extLst>
      <p:ext uri="{BB962C8B-B14F-4D97-AF65-F5344CB8AC3E}">
        <p14:creationId xmlns:p14="http://schemas.microsoft.com/office/powerpoint/2010/main" val="4278383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241AD6B0-7467-4316-A205-8FB26BCB9C20}"/>
              </a:ext>
            </a:extLst>
          </p:cNvPr>
          <p:cNvSpPr>
            <a:spLocks noGrp="1"/>
          </p:cNvSpPr>
          <p:nvPr>
            <p:ph type="sldNum" sz="quarter" idx="12"/>
          </p:nvPr>
        </p:nvSpPr>
        <p:spPr/>
        <p:txBody>
          <a:bodyPr/>
          <a:lstStyle/>
          <a:p>
            <a:fld id="{8212D95C-AD6D-C840-8922-22B76CAB39DD}" type="slidenum">
              <a:rPr lang="fr-FR" altLang="fr-FR" smtClean="0"/>
              <a:pPr/>
              <a:t>11</a:t>
            </a:fld>
            <a:endParaRPr lang="fr-FR" altLang="fr-FR"/>
          </a:p>
        </p:txBody>
      </p:sp>
      <p:pic>
        <p:nvPicPr>
          <p:cNvPr id="8" name="Image 7">
            <a:extLst>
              <a:ext uri="{FF2B5EF4-FFF2-40B4-BE49-F238E27FC236}">
                <a16:creationId xmlns:a16="http://schemas.microsoft.com/office/drawing/2014/main" id="{7D61C12F-5AF5-482F-B3A7-3F304DB12D84}"/>
              </a:ext>
            </a:extLst>
          </p:cNvPr>
          <p:cNvPicPr>
            <a:picLocks noChangeAspect="1"/>
          </p:cNvPicPr>
          <p:nvPr/>
        </p:nvPicPr>
        <p:blipFill>
          <a:blip r:embed="rId2"/>
          <a:stretch>
            <a:fillRect/>
          </a:stretch>
        </p:blipFill>
        <p:spPr>
          <a:xfrm>
            <a:off x="21568" y="1"/>
            <a:ext cx="3470312" cy="889284"/>
          </a:xfrm>
          <a:prstGeom prst="rect">
            <a:avLst/>
          </a:prstGeom>
        </p:spPr>
      </p:pic>
      <p:graphicFrame>
        <p:nvGraphicFramePr>
          <p:cNvPr id="5" name="Graphique 4">
            <a:extLst>
              <a:ext uri="{FF2B5EF4-FFF2-40B4-BE49-F238E27FC236}">
                <a16:creationId xmlns:a16="http://schemas.microsoft.com/office/drawing/2014/main" id="{C8702A87-9F8A-4C21-910B-D89C276C4E68}"/>
              </a:ext>
            </a:extLst>
          </p:cNvPr>
          <p:cNvGraphicFramePr>
            <a:graphicFrameLocks/>
          </p:cNvGraphicFramePr>
          <p:nvPr>
            <p:extLst>
              <p:ext uri="{D42A27DB-BD31-4B8C-83A1-F6EECF244321}">
                <p14:modId xmlns:p14="http://schemas.microsoft.com/office/powerpoint/2010/main" val="2716811020"/>
              </p:ext>
            </p:extLst>
          </p:nvPr>
        </p:nvGraphicFramePr>
        <p:xfrm>
          <a:off x="971600" y="1976437"/>
          <a:ext cx="7272808" cy="38288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0941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241AD6B0-7467-4316-A205-8FB26BCB9C20}"/>
              </a:ext>
            </a:extLst>
          </p:cNvPr>
          <p:cNvSpPr>
            <a:spLocks noGrp="1"/>
          </p:cNvSpPr>
          <p:nvPr>
            <p:ph type="sldNum" sz="quarter" idx="12"/>
          </p:nvPr>
        </p:nvSpPr>
        <p:spPr/>
        <p:txBody>
          <a:bodyPr/>
          <a:lstStyle/>
          <a:p>
            <a:fld id="{8212D95C-AD6D-C840-8922-22B76CAB39DD}" type="slidenum">
              <a:rPr lang="fr-FR" altLang="fr-FR" smtClean="0"/>
              <a:pPr/>
              <a:t>12</a:t>
            </a:fld>
            <a:endParaRPr lang="fr-FR" altLang="fr-FR"/>
          </a:p>
        </p:txBody>
      </p:sp>
      <p:pic>
        <p:nvPicPr>
          <p:cNvPr id="8" name="Image 7">
            <a:extLst>
              <a:ext uri="{FF2B5EF4-FFF2-40B4-BE49-F238E27FC236}">
                <a16:creationId xmlns:a16="http://schemas.microsoft.com/office/drawing/2014/main" id="{7D61C12F-5AF5-482F-B3A7-3F304DB12D84}"/>
              </a:ext>
            </a:extLst>
          </p:cNvPr>
          <p:cNvPicPr>
            <a:picLocks noChangeAspect="1"/>
          </p:cNvPicPr>
          <p:nvPr/>
        </p:nvPicPr>
        <p:blipFill>
          <a:blip r:embed="rId2"/>
          <a:stretch>
            <a:fillRect/>
          </a:stretch>
        </p:blipFill>
        <p:spPr>
          <a:xfrm>
            <a:off x="21568" y="1"/>
            <a:ext cx="3470312" cy="889284"/>
          </a:xfrm>
          <a:prstGeom prst="rect">
            <a:avLst/>
          </a:prstGeom>
        </p:spPr>
      </p:pic>
      <p:graphicFrame>
        <p:nvGraphicFramePr>
          <p:cNvPr id="10" name="Graphique 9">
            <a:extLst>
              <a:ext uri="{FF2B5EF4-FFF2-40B4-BE49-F238E27FC236}">
                <a16:creationId xmlns:a16="http://schemas.microsoft.com/office/drawing/2014/main" id="{8B9D55F3-D071-44DA-ABA0-B25DC0808E59}"/>
              </a:ext>
            </a:extLst>
          </p:cNvPr>
          <p:cNvGraphicFramePr>
            <a:graphicFrameLocks/>
          </p:cNvGraphicFramePr>
          <p:nvPr>
            <p:extLst>
              <p:ext uri="{D42A27DB-BD31-4B8C-83A1-F6EECF244321}">
                <p14:modId xmlns:p14="http://schemas.microsoft.com/office/powerpoint/2010/main" val="276390202"/>
              </p:ext>
            </p:extLst>
          </p:nvPr>
        </p:nvGraphicFramePr>
        <p:xfrm>
          <a:off x="395536" y="1196752"/>
          <a:ext cx="8119814" cy="49685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1858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241AD6B0-7467-4316-A205-8FB26BCB9C20}"/>
              </a:ext>
            </a:extLst>
          </p:cNvPr>
          <p:cNvSpPr>
            <a:spLocks noGrp="1"/>
          </p:cNvSpPr>
          <p:nvPr>
            <p:ph type="sldNum" sz="quarter" idx="12"/>
          </p:nvPr>
        </p:nvSpPr>
        <p:spPr/>
        <p:txBody>
          <a:bodyPr/>
          <a:lstStyle/>
          <a:p>
            <a:fld id="{8212D95C-AD6D-C840-8922-22B76CAB39DD}" type="slidenum">
              <a:rPr lang="fr-FR" altLang="fr-FR" smtClean="0"/>
              <a:pPr/>
              <a:t>13</a:t>
            </a:fld>
            <a:endParaRPr lang="fr-FR" altLang="fr-FR"/>
          </a:p>
        </p:txBody>
      </p:sp>
      <p:graphicFrame>
        <p:nvGraphicFramePr>
          <p:cNvPr id="5" name="Graphique 4">
            <a:extLst>
              <a:ext uri="{FF2B5EF4-FFF2-40B4-BE49-F238E27FC236}">
                <a16:creationId xmlns:a16="http://schemas.microsoft.com/office/drawing/2014/main" id="{C7E7A85B-0979-4448-BD2B-AE481DDBE37C}"/>
              </a:ext>
            </a:extLst>
          </p:cNvPr>
          <p:cNvGraphicFramePr>
            <a:graphicFrameLocks/>
          </p:cNvGraphicFramePr>
          <p:nvPr>
            <p:extLst>
              <p:ext uri="{D42A27DB-BD31-4B8C-83A1-F6EECF244321}">
                <p14:modId xmlns:p14="http://schemas.microsoft.com/office/powerpoint/2010/main" val="108494761"/>
              </p:ext>
            </p:extLst>
          </p:nvPr>
        </p:nvGraphicFramePr>
        <p:xfrm>
          <a:off x="395535" y="185737"/>
          <a:ext cx="8291265" cy="33527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phique 5">
            <a:extLst>
              <a:ext uri="{FF2B5EF4-FFF2-40B4-BE49-F238E27FC236}">
                <a16:creationId xmlns:a16="http://schemas.microsoft.com/office/drawing/2014/main" id="{35F71BDC-2FCF-4ABF-B472-693A32830209}"/>
              </a:ext>
            </a:extLst>
          </p:cNvPr>
          <p:cNvGraphicFramePr>
            <a:graphicFrameLocks/>
          </p:cNvGraphicFramePr>
          <p:nvPr>
            <p:extLst>
              <p:ext uri="{D42A27DB-BD31-4B8C-83A1-F6EECF244321}">
                <p14:modId xmlns:p14="http://schemas.microsoft.com/office/powerpoint/2010/main" val="583317347"/>
              </p:ext>
            </p:extLst>
          </p:nvPr>
        </p:nvGraphicFramePr>
        <p:xfrm>
          <a:off x="364906" y="3451647"/>
          <a:ext cx="8383559" cy="2952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97905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6">
            <a:extLst>
              <a:ext uri="{FF2B5EF4-FFF2-40B4-BE49-F238E27FC236}">
                <a16:creationId xmlns:a16="http://schemas.microsoft.com/office/drawing/2014/main" id="{10869125-69DB-48F0-B6E7-57078596EF5C}"/>
              </a:ext>
            </a:extLst>
          </p:cNvPr>
          <p:cNvSpPr txBox="1">
            <a:spLocks/>
          </p:cNvSpPr>
          <p:nvPr/>
        </p:nvSpPr>
        <p:spPr bwMode="auto">
          <a:xfrm>
            <a:off x="395536" y="908720"/>
            <a:ext cx="8229600" cy="5246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defTabSz="457200" rtl="0" eaLnBrk="1" fontAlgn="base" hangingPunct="1">
              <a:spcBef>
                <a:spcPct val="0"/>
              </a:spcBef>
              <a:spcAft>
                <a:spcPct val="0"/>
              </a:spcAft>
              <a:defRPr sz="4400">
                <a:solidFill>
                  <a:srgbClr val="000000"/>
                </a:solidFill>
                <a:latin typeface="+mj-lt"/>
                <a:ea typeface="+mj-ea"/>
                <a:cs typeface="+mj-cs"/>
                <a:sym typeface="Calibri" panose="020F0502020204030204" pitchFamily="34" charset="0"/>
              </a:defRPr>
            </a:lvl1pPr>
            <a:lvl2pPr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anose="020F0502020204030204" pitchFamily="34" charset="0"/>
              </a:defRPr>
            </a:lvl2pPr>
            <a:lvl3pPr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anose="020F0502020204030204" pitchFamily="34" charset="0"/>
              </a:defRPr>
            </a:lvl3pPr>
            <a:lvl4pPr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anose="020F0502020204030204" pitchFamily="34" charset="0"/>
              </a:defRPr>
            </a:lvl4pPr>
            <a:lvl5pPr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anose="020F0502020204030204" pitchFamily="34" charset="0"/>
              </a:defRPr>
            </a:lvl5pPr>
            <a:lvl6pPr marL="457200"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itchFamily="-108" charset="0"/>
              </a:defRPr>
            </a:lvl6pPr>
            <a:lvl7pPr marL="914400"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itchFamily="-108" charset="0"/>
              </a:defRPr>
            </a:lvl7pPr>
            <a:lvl8pPr marL="1371600"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itchFamily="-108" charset="0"/>
              </a:defRPr>
            </a:lvl8pPr>
            <a:lvl9pPr marL="1828800"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itchFamily="-108" charset="0"/>
              </a:defRPr>
            </a:lvl9pPr>
          </a:lstStyle>
          <a:p>
            <a:pPr algn="l">
              <a:lnSpc>
                <a:spcPct val="90000"/>
              </a:lnSpc>
            </a:pPr>
            <a:r>
              <a:rPr lang="fr-FR" altLang="fr-FR" sz="2800" b="1" kern="0" dirty="0">
                <a:solidFill>
                  <a:srgbClr val="0390CE"/>
                </a:solidFill>
                <a:latin typeface="Arial" panose="020B0604020202020204" pitchFamily="34" charset="0"/>
                <a:cs typeface="Arial" panose="020B0604020202020204" pitchFamily="34" charset="0"/>
                <a:sym typeface="Arial Narrow" panose="020B0606020202030204" pitchFamily="34" charset="0"/>
              </a:rPr>
              <a:t>3. Budget et dépenses éligibles</a:t>
            </a:r>
            <a:endParaRPr lang="fr-FR" altLang="fr-FR" sz="1800" kern="0" dirty="0">
              <a:solidFill>
                <a:srgbClr val="878A94"/>
              </a:solidFill>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28BB2690-6054-489A-B1F6-03C43FF3DE19}"/>
              </a:ext>
            </a:extLst>
          </p:cNvPr>
          <p:cNvSpPr txBox="1"/>
          <p:nvPr/>
        </p:nvSpPr>
        <p:spPr>
          <a:xfrm>
            <a:off x="1475656" y="1700808"/>
            <a:ext cx="4536504" cy="1200329"/>
          </a:xfrm>
          <a:prstGeom prst="rect">
            <a:avLst/>
          </a:prstGeom>
          <a:noFill/>
        </p:spPr>
        <p:txBody>
          <a:bodyPr wrap="square" rtlCol="0">
            <a:spAutoFit/>
          </a:bodyPr>
          <a:lstStyle/>
          <a:p>
            <a:endParaRPr lang="fr-FR" dirty="0"/>
          </a:p>
          <a:p>
            <a:endParaRPr lang="fr-FR" dirty="0"/>
          </a:p>
          <a:p>
            <a:endParaRPr lang="fr-FR" dirty="0"/>
          </a:p>
          <a:p>
            <a:endParaRPr lang="fr-FR" dirty="0"/>
          </a:p>
        </p:txBody>
      </p:sp>
      <p:sp>
        <p:nvSpPr>
          <p:cNvPr id="8" name="Rectangle 6">
            <a:extLst>
              <a:ext uri="{FF2B5EF4-FFF2-40B4-BE49-F238E27FC236}">
                <a16:creationId xmlns:a16="http://schemas.microsoft.com/office/drawing/2014/main" id="{23FC4072-FCA3-4615-815F-C2ADEEB4A3D8}"/>
              </a:ext>
            </a:extLst>
          </p:cNvPr>
          <p:cNvSpPr>
            <a:spLocks noChangeArrowheads="1"/>
          </p:cNvSpPr>
          <p:nvPr/>
        </p:nvSpPr>
        <p:spPr bwMode="auto">
          <a:xfrm>
            <a:off x="649518" y="1235894"/>
            <a:ext cx="7844964" cy="6463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rgbClr val="000000"/>
                </a:solidFill>
                <a:latin typeface="Calibri" panose="020F0502020204030204" pitchFamily="34" charset="0"/>
                <a:sym typeface="Calibri" panose="020F0502020204030204" pitchFamily="34" charset="0"/>
              </a:defRPr>
            </a:lvl1pPr>
            <a:lvl2pPr eaLnBrk="0" hangingPunct="0">
              <a:defRPr>
                <a:solidFill>
                  <a:srgbClr val="000000"/>
                </a:solidFill>
                <a:latin typeface="Calibri" panose="020F0502020204030204" pitchFamily="34" charset="0"/>
                <a:sym typeface="Calibri" panose="020F0502020204030204" pitchFamily="34" charset="0"/>
              </a:defRPr>
            </a:lvl2pPr>
            <a:lvl3pPr eaLnBrk="0" hangingPunct="0">
              <a:defRPr>
                <a:solidFill>
                  <a:srgbClr val="000000"/>
                </a:solidFill>
                <a:latin typeface="Calibri" panose="020F0502020204030204" pitchFamily="34" charset="0"/>
                <a:sym typeface="Calibri" panose="020F0502020204030204" pitchFamily="34" charset="0"/>
              </a:defRPr>
            </a:lvl3pPr>
            <a:lvl4pPr eaLnBrk="0" hangingPunct="0">
              <a:defRPr>
                <a:solidFill>
                  <a:srgbClr val="000000"/>
                </a:solidFill>
                <a:latin typeface="Calibri" panose="020F0502020204030204" pitchFamily="34" charset="0"/>
                <a:sym typeface="Calibri" panose="020F0502020204030204" pitchFamily="34" charset="0"/>
              </a:defRPr>
            </a:lvl4pPr>
            <a:lvl5pPr eaLnBrk="0" hangingPunct="0">
              <a:defRPr>
                <a:solidFill>
                  <a:srgbClr val="000000"/>
                </a:solidFill>
                <a:latin typeface="Calibri" panose="020F0502020204030204" pitchFamily="34" charset="0"/>
                <a:sym typeface="Calibri" panose="020F0502020204030204" pitchFamily="34" charset="0"/>
              </a:defRPr>
            </a:lvl5pPr>
            <a:lvl6pPr defTabSz="457200" eaLnBrk="0" fontAlgn="base" hangingPunct="0">
              <a:spcBef>
                <a:spcPct val="0"/>
              </a:spcBef>
              <a:spcAft>
                <a:spcPct val="0"/>
              </a:spcAft>
              <a:defRPr>
                <a:solidFill>
                  <a:srgbClr val="000000"/>
                </a:solidFill>
                <a:latin typeface="Calibri" panose="020F0502020204030204" pitchFamily="34" charset="0"/>
                <a:sym typeface="Calibri" panose="020F0502020204030204" pitchFamily="34" charset="0"/>
              </a:defRPr>
            </a:lvl6pPr>
            <a:lvl7pPr defTabSz="457200" eaLnBrk="0" fontAlgn="base" hangingPunct="0">
              <a:spcBef>
                <a:spcPct val="0"/>
              </a:spcBef>
              <a:spcAft>
                <a:spcPct val="0"/>
              </a:spcAft>
              <a:defRPr>
                <a:solidFill>
                  <a:srgbClr val="000000"/>
                </a:solidFill>
                <a:latin typeface="Calibri" panose="020F0502020204030204" pitchFamily="34" charset="0"/>
                <a:sym typeface="Calibri" panose="020F0502020204030204" pitchFamily="34" charset="0"/>
              </a:defRPr>
            </a:lvl7pPr>
            <a:lvl8pPr defTabSz="457200" eaLnBrk="0" fontAlgn="base" hangingPunct="0">
              <a:spcBef>
                <a:spcPct val="0"/>
              </a:spcBef>
              <a:spcAft>
                <a:spcPct val="0"/>
              </a:spcAft>
              <a:defRPr>
                <a:solidFill>
                  <a:srgbClr val="000000"/>
                </a:solidFill>
                <a:latin typeface="Calibri" panose="020F0502020204030204" pitchFamily="34" charset="0"/>
                <a:sym typeface="Calibri" panose="020F0502020204030204" pitchFamily="34" charset="0"/>
              </a:defRPr>
            </a:lvl8pPr>
            <a:lvl9pPr defTabSz="457200" eaLnBrk="0" fontAlgn="base" hangingPunct="0">
              <a:spcBef>
                <a:spcPct val="0"/>
              </a:spcBef>
              <a:spcAft>
                <a:spcPct val="0"/>
              </a:spcAft>
              <a:defRPr>
                <a:solidFill>
                  <a:srgbClr val="000000"/>
                </a:solidFill>
                <a:latin typeface="Calibri" panose="020F0502020204030204" pitchFamily="34" charset="0"/>
                <a:sym typeface="Calibri" panose="020F050202020403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pPr>
            <a:r>
              <a:rPr kumimoji="0" lang="fr-FR" altLang="fr-FR" sz="20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D’une manière générale, ne sont pris en charge que des frais relatifs à des tâches ou activités faisant partie intrinsèquement du projet. </a:t>
            </a:r>
          </a:p>
          <a:p>
            <a:pPr marL="0" marR="0" lvl="0" indent="0" algn="l" defTabSz="457200" rtl="0" eaLnBrk="0" fontAlgn="base" latinLnBrk="0" hangingPunct="0">
              <a:lnSpc>
                <a:spcPct val="100000"/>
              </a:lnSpc>
              <a:spcBef>
                <a:spcPct val="0"/>
              </a:spcBef>
              <a:spcAft>
                <a:spcPct val="0"/>
              </a:spcAft>
              <a:buClrTx/>
              <a:buSzTx/>
              <a:buFontTx/>
              <a:buNone/>
              <a:tabLst/>
            </a:pPr>
            <a:endParaRPr lang="fr-FR" altLang="fr-FR" sz="1200" b="1" dirty="0">
              <a:latin typeface="Arial" panose="020B0604020202020204" pitchFamily="34" charset="0"/>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pPr>
            <a:endParaRPr kumimoji="0" lang="fr-FR" altLang="fr-FR" sz="600" b="0" i="0" u="none" strike="noStrike" cap="none" normalizeH="0" baseline="0" dirty="0">
              <a:ln>
                <a:noFill/>
              </a:ln>
              <a:solidFill>
                <a:srgbClr val="000000"/>
              </a:solidFill>
              <a:effectLst/>
              <a:latin typeface="Arial" panose="020B0604020202020204" pitchFamily="34" charset="0"/>
              <a:cs typeface="Arial" panose="020B0604020202020204" pitchFamily="34" charset="0"/>
              <a:sym typeface="Calibri" panose="020F050202020403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Les dépenses inéligibles</a:t>
            </a:r>
            <a:r>
              <a:rPr kumimoji="0" lang="fr-FR" altLang="fr-FR" sz="12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 pour l’ensemble des trois axes sont : </a:t>
            </a:r>
          </a:p>
          <a:p>
            <a:pPr marL="0" marR="0" lvl="0" indent="0" algn="l" defTabSz="457200" rtl="0" eaLnBrk="0" fontAlgn="base" latinLnBrk="0" hangingPunct="0">
              <a:lnSpc>
                <a:spcPct val="100000"/>
              </a:lnSpc>
              <a:spcBef>
                <a:spcPct val="0"/>
              </a:spcBef>
              <a:spcAft>
                <a:spcPct val="0"/>
              </a:spcAft>
              <a:buClrTx/>
              <a:buSzTx/>
              <a:tabLst/>
            </a:pPr>
            <a:endParaRPr kumimoji="0" lang="fr-FR" altLang="fr-FR" sz="1200" b="0" i="0" u="sng"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endParaRPr>
          </a:p>
          <a:p>
            <a:pPr marL="0" marR="0" lvl="0" indent="0" algn="l" defTabSz="457200" rtl="0" eaLnBrk="0" fontAlgn="base" latinLnBrk="0" hangingPunct="0">
              <a:lnSpc>
                <a:spcPct val="100000"/>
              </a:lnSpc>
              <a:spcBef>
                <a:spcPct val="0"/>
              </a:spcBef>
              <a:spcAft>
                <a:spcPct val="0"/>
              </a:spcAft>
              <a:buClrTx/>
              <a:buSzTx/>
              <a:buFontTx/>
              <a:buChar char="•"/>
              <a:tabLst/>
            </a:pPr>
            <a:r>
              <a:rPr lang="fr-FR" altLang="fr-FR" sz="1200" u="sng" dirty="0">
                <a:latin typeface="Arial" panose="020B0604020202020204" pitchFamily="34" charset="0"/>
                <a:ea typeface="Calibri" panose="020F0502020204030204" pitchFamily="34" charset="0"/>
                <a:cs typeface="Arial" panose="020B0604020202020204" pitchFamily="34" charset="0"/>
              </a:rPr>
              <a:t> </a:t>
            </a:r>
            <a:r>
              <a:rPr kumimoji="0" lang="fr-FR" altLang="fr-FR" sz="1200" b="0" i="0" u="sng"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Les dépenses de personnel</a:t>
            </a:r>
            <a:r>
              <a:rPr kumimoji="0" lang="fr-FR" altLang="fr-FR" sz="12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 listées ci-dessous : </a:t>
            </a:r>
            <a:endParaRPr kumimoji="0" lang="fr-FR" altLang="fr-FR" sz="600" b="0" i="0" u="none" strike="noStrike" cap="none" normalizeH="0" baseline="0" dirty="0">
              <a:ln>
                <a:noFill/>
              </a:ln>
              <a:solidFill>
                <a:srgbClr val="000000"/>
              </a:solidFill>
              <a:effectLst/>
              <a:latin typeface="Arial" panose="020B0604020202020204" pitchFamily="34" charset="0"/>
              <a:cs typeface="Arial" panose="020B0604020202020204" pitchFamily="34" charset="0"/>
              <a:sym typeface="Calibri" panose="020F0502020204030204" pitchFamily="34" charset="0"/>
            </a:endParaRPr>
          </a:p>
          <a:p>
            <a:pPr marL="628650" marR="0" lvl="1" indent="-171450" algn="l" defTabSz="457200" rtl="0" eaLnBrk="0" fontAlgn="base" latinLnBrk="0" hangingPunct="0">
              <a:lnSpc>
                <a:spcPct val="100000"/>
              </a:lnSpc>
              <a:spcBef>
                <a:spcPct val="0"/>
              </a:spcBef>
              <a:spcAft>
                <a:spcPct val="0"/>
              </a:spcAft>
              <a:buClrTx/>
              <a:buSzTx/>
              <a:buFontTx/>
              <a:buChar char="-"/>
              <a:tabLst/>
            </a:pPr>
            <a:r>
              <a:rPr kumimoji="0" lang="fr-FR" altLang="fr-FR" sz="12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Rémunérations des personnels permanents de l’établissement qui constituent des frais fixes pour la structure ;   </a:t>
            </a:r>
          </a:p>
          <a:p>
            <a:pPr marL="628650" marR="0" lvl="1" indent="-171450" algn="l" defTabSz="457200" rtl="0" eaLnBrk="0" fontAlgn="base" latinLnBrk="0" hangingPunct="0">
              <a:lnSpc>
                <a:spcPct val="100000"/>
              </a:lnSpc>
              <a:spcBef>
                <a:spcPct val="0"/>
              </a:spcBef>
              <a:spcAft>
                <a:spcPct val="0"/>
              </a:spcAft>
              <a:buClrTx/>
              <a:buSzTx/>
              <a:buFontTx/>
              <a:buChar char="-"/>
              <a:tabLst/>
            </a:pPr>
            <a:r>
              <a:rPr kumimoji="0" lang="fr-FR" altLang="fr-FR" sz="12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Rémunération d’un enseignant-chercheur ou d’un post doctorant partant dans un établissement d’enseignement supérieur et de recherche étranger* ; </a:t>
            </a:r>
            <a:endParaRPr lang="fr-FR" altLang="fr-FR" sz="600" dirty="0">
              <a:latin typeface="Arial" panose="020B0604020202020204" pitchFamily="34" charset="0"/>
              <a:cs typeface="Arial" panose="020B0604020202020204" pitchFamily="34" charset="0"/>
            </a:endParaRPr>
          </a:p>
          <a:p>
            <a:pPr marL="628650" marR="0" lvl="1" indent="-171450" algn="l" defTabSz="457200" rtl="0" eaLnBrk="0" fontAlgn="base" latinLnBrk="0" hangingPunct="0">
              <a:lnSpc>
                <a:spcPct val="100000"/>
              </a:lnSpc>
              <a:spcBef>
                <a:spcPct val="0"/>
              </a:spcBef>
              <a:spcAft>
                <a:spcPct val="0"/>
              </a:spcAft>
              <a:buClrTx/>
              <a:buSzTx/>
              <a:buFontTx/>
              <a:buChar char="-"/>
              <a:tabLst/>
            </a:pPr>
            <a:r>
              <a:rPr kumimoji="0" lang="fr-FR" altLang="fr-FR" sz="12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Rémunération d’un enseignant-chercheur ou d’un post doctorant étranger accueilli dans un établissement d’enseignement supérieur et de recherche de la région* ; </a:t>
            </a:r>
            <a:endParaRPr lang="fr-FR" altLang="fr-FR" sz="600" dirty="0">
              <a:latin typeface="Arial" panose="020B0604020202020204" pitchFamily="34" charset="0"/>
              <a:cs typeface="Arial" panose="020B0604020202020204" pitchFamily="34" charset="0"/>
            </a:endParaRPr>
          </a:p>
          <a:p>
            <a:pPr marL="628650" marR="0" lvl="1" indent="-171450" algn="l" defTabSz="457200" rtl="0" eaLnBrk="0" fontAlgn="base" latinLnBrk="0" hangingPunct="0">
              <a:lnSpc>
                <a:spcPct val="100000"/>
              </a:lnSpc>
              <a:spcBef>
                <a:spcPct val="0"/>
              </a:spcBef>
              <a:spcAft>
                <a:spcPct val="0"/>
              </a:spcAft>
              <a:buClrTx/>
              <a:buSzTx/>
              <a:buFontTx/>
              <a:buChar char="-"/>
              <a:tabLst/>
            </a:pPr>
            <a:r>
              <a:rPr kumimoji="0" lang="fr-FR" altLang="fr-FR" sz="12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Décharges d’enseignement ; </a:t>
            </a:r>
            <a:endParaRPr lang="fr-FR" altLang="fr-FR" sz="600" dirty="0">
              <a:latin typeface="Arial" panose="020B0604020202020204" pitchFamily="34" charset="0"/>
              <a:cs typeface="Arial" panose="020B0604020202020204" pitchFamily="34" charset="0"/>
            </a:endParaRPr>
          </a:p>
          <a:p>
            <a:pPr marL="628650" marR="0" lvl="1" indent="-171450" algn="l" defTabSz="457200" rtl="0" eaLnBrk="0" fontAlgn="base" latinLnBrk="0" hangingPunct="0">
              <a:lnSpc>
                <a:spcPct val="100000"/>
              </a:lnSpc>
              <a:spcBef>
                <a:spcPct val="0"/>
              </a:spcBef>
              <a:spcAft>
                <a:spcPct val="0"/>
              </a:spcAft>
              <a:buClrTx/>
              <a:buSzTx/>
              <a:buFontTx/>
              <a:buChar char="-"/>
              <a:tabLst/>
            </a:pPr>
            <a:r>
              <a:rPr kumimoji="0" lang="fr-FR" altLang="fr-FR" sz="12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Allocations doctorales de recherche ; </a:t>
            </a:r>
          </a:p>
          <a:p>
            <a:pPr marL="628650" marR="0" lvl="1" indent="-171450" algn="l" defTabSz="457200" rtl="0" eaLnBrk="0" fontAlgn="base" latinLnBrk="0" hangingPunct="0">
              <a:lnSpc>
                <a:spcPct val="100000"/>
              </a:lnSpc>
              <a:spcBef>
                <a:spcPct val="0"/>
              </a:spcBef>
              <a:spcAft>
                <a:spcPct val="0"/>
              </a:spcAft>
              <a:buClrTx/>
              <a:buSzTx/>
              <a:buFontTx/>
              <a:buChar char="-"/>
              <a:tabLst/>
            </a:pPr>
            <a:r>
              <a:rPr lang="fr-FR" altLang="fr-FR" sz="1200" dirty="0">
                <a:latin typeface="Arial" panose="020B0604020202020204" pitchFamily="34" charset="0"/>
                <a:cs typeface="Arial" panose="020B0604020202020204" pitchFamily="34" charset="0"/>
              </a:rPr>
              <a:t>Primes et bonus.</a:t>
            </a:r>
          </a:p>
          <a:p>
            <a:pPr marL="457200" marR="0" lvl="1" indent="0" algn="l" defTabSz="457200" rtl="0" eaLnBrk="0" fontAlgn="base" latinLnBrk="0" hangingPunct="0">
              <a:lnSpc>
                <a:spcPct val="100000"/>
              </a:lnSpc>
              <a:spcBef>
                <a:spcPct val="0"/>
              </a:spcBef>
              <a:spcAft>
                <a:spcPct val="0"/>
              </a:spcAft>
              <a:buClrTx/>
              <a:buSzTx/>
              <a:buFontTx/>
              <a:buChar char="-"/>
              <a:tabLst/>
            </a:pPr>
            <a:endParaRPr lang="fr-FR" altLang="fr-FR" sz="1200" dirty="0">
              <a:latin typeface="Arial" panose="020B0604020202020204" pitchFamily="34" charset="0"/>
              <a:cs typeface="Arial" panose="020B0604020202020204" pitchFamily="34" charset="0"/>
            </a:endParaRPr>
          </a:p>
          <a:p>
            <a:pPr marL="457200" marR="0" lvl="1" indent="0" algn="l" defTabSz="457200" rtl="0" eaLnBrk="0" fontAlgn="base" latinLnBrk="0" hangingPunct="0">
              <a:lnSpc>
                <a:spcPct val="100000"/>
              </a:lnSpc>
              <a:spcBef>
                <a:spcPct val="0"/>
              </a:spcBef>
              <a:spcAft>
                <a:spcPct val="0"/>
              </a:spcAft>
              <a:buClrTx/>
              <a:buSzTx/>
              <a:buFontTx/>
              <a:buChar char="-"/>
              <a:tabLst/>
            </a:pPr>
            <a:endParaRPr lang="fr-FR" altLang="fr-FR" sz="1200" dirty="0">
              <a:latin typeface="Arial" panose="020B0604020202020204" pitchFamily="34" charset="0"/>
              <a:cs typeface="Arial" panose="020B0604020202020204" pitchFamily="34" charset="0"/>
            </a:endParaRPr>
          </a:p>
          <a:p>
            <a:pPr marL="457200" marR="0" lvl="1" indent="0" algn="l" defTabSz="457200" rtl="0" eaLnBrk="0" fontAlgn="base" latinLnBrk="0" hangingPunct="0">
              <a:lnSpc>
                <a:spcPct val="100000"/>
              </a:lnSpc>
              <a:spcBef>
                <a:spcPct val="0"/>
              </a:spcBef>
              <a:spcAft>
                <a:spcPct val="0"/>
              </a:spcAft>
              <a:buClrTx/>
              <a:buSzTx/>
              <a:buFontTx/>
              <a:buChar char="-"/>
              <a:tabLst/>
            </a:pPr>
            <a:endParaRPr lang="fr-FR" altLang="fr-FR" sz="1200" dirty="0">
              <a:latin typeface="Arial" panose="020B0604020202020204" pitchFamily="34" charset="0"/>
              <a:cs typeface="Arial" panose="020B0604020202020204" pitchFamily="34" charset="0"/>
            </a:endParaRPr>
          </a:p>
          <a:p>
            <a:pPr marL="457200" marR="0" lvl="1" indent="0" algn="l" defTabSz="457200" rtl="0" eaLnBrk="0" fontAlgn="base" latinLnBrk="0" hangingPunct="0">
              <a:lnSpc>
                <a:spcPct val="100000"/>
              </a:lnSpc>
              <a:spcBef>
                <a:spcPct val="0"/>
              </a:spcBef>
              <a:spcAft>
                <a:spcPct val="0"/>
              </a:spcAft>
              <a:buClrTx/>
              <a:buSzTx/>
              <a:buFontTx/>
              <a:buChar char="-"/>
              <a:tabLst/>
            </a:pPr>
            <a:endParaRPr lang="fr-FR" altLang="fr-FR" sz="1200" dirty="0">
              <a:latin typeface="Arial" panose="020B0604020202020204" pitchFamily="34" charset="0"/>
              <a:cs typeface="Arial" panose="020B0604020202020204" pitchFamily="34" charset="0"/>
            </a:endParaRPr>
          </a:p>
          <a:p>
            <a:pPr lvl="0">
              <a:buFontTx/>
              <a:buChar char="•"/>
            </a:pPr>
            <a:r>
              <a:rPr lang="fr-FR" altLang="fr-FR" sz="1200" u="sng" dirty="0">
                <a:latin typeface="Arial" panose="020B0604020202020204" pitchFamily="34" charset="0"/>
                <a:ea typeface="Calibri" panose="020F0502020204030204" pitchFamily="34" charset="0"/>
                <a:cs typeface="Arial" panose="020B0604020202020204" pitchFamily="34" charset="0"/>
              </a:rPr>
              <a:t> Les frais de gestion et dépenses réalisées en coût interne : </a:t>
            </a:r>
            <a:r>
              <a:rPr lang="fr-FR" altLang="fr-FR" sz="1200" dirty="0">
                <a:latin typeface="Arial" panose="020B0604020202020204" pitchFamily="34" charset="0"/>
                <a:ea typeface="Calibri" panose="020F0502020204030204" pitchFamily="34" charset="0"/>
                <a:cs typeface="Arial" panose="020B0604020202020204" pitchFamily="34" charset="0"/>
              </a:rPr>
              <a:t> </a:t>
            </a:r>
            <a:endParaRPr lang="fr-FR" altLang="fr-FR" sz="600" dirty="0">
              <a:latin typeface="Arial" panose="020B0604020202020204" pitchFamily="34" charset="0"/>
              <a:cs typeface="Arial" panose="020B0604020202020204" pitchFamily="34" charset="0"/>
            </a:endParaRPr>
          </a:p>
          <a:p>
            <a:pPr lvl="1">
              <a:buFontTx/>
              <a:buChar char="-"/>
            </a:pPr>
            <a:r>
              <a:rPr lang="fr-FR" altLang="fr-FR" sz="1200" i="1" dirty="0">
                <a:latin typeface="Arial" panose="020B0604020202020204" pitchFamily="34" charset="0"/>
                <a:ea typeface="Calibri" panose="020F0502020204030204" pitchFamily="34" charset="0"/>
                <a:cs typeface="Arial" panose="020B0604020202020204" pitchFamily="34" charset="0"/>
              </a:rPr>
              <a:t> Exemple de frais de gestion : fluides (électricité, communications téléphoniques, etc…) </a:t>
            </a:r>
          </a:p>
          <a:p>
            <a:pPr lvl="1">
              <a:buFontTx/>
              <a:buChar char="-"/>
            </a:pPr>
            <a:endParaRPr lang="fr-FR" altLang="fr-FR" sz="600" dirty="0">
              <a:latin typeface="Arial" panose="020B0604020202020204" pitchFamily="34" charset="0"/>
              <a:cs typeface="Arial" panose="020B0604020202020204" pitchFamily="34" charset="0"/>
            </a:endParaRPr>
          </a:p>
          <a:p>
            <a:pPr lvl="0">
              <a:buFontTx/>
              <a:buChar char="•"/>
            </a:pPr>
            <a:r>
              <a:rPr lang="fr-FR" altLang="fr-FR" sz="1200" u="sng" dirty="0">
                <a:latin typeface="Arial" panose="020B0604020202020204" pitchFamily="34" charset="0"/>
                <a:ea typeface="Calibri" panose="020F0502020204030204" pitchFamily="34" charset="0"/>
                <a:cs typeface="Arial" panose="020B0604020202020204" pitchFamily="34" charset="0"/>
              </a:rPr>
              <a:t> Le matériel de bureau et le matériel informatique standard</a:t>
            </a:r>
            <a:r>
              <a:rPr lang="fr-FR" altLang="fr-FR" sz="1200" dirty="0">
                <a:latin typeface="Arial" panose="020B0604020202020204" pitchFamily="34" charset="0"/>
                <a:ea typeface="Calibri" panose="020F0502020204030204" pitchFamily="34" charset="0"/>
                <a:cs typeface="Arial" panose="020B0604020202020204" pitchFamily="34" charset="0"/>
              </a:rPr>
              <a:t> </a:t>
            </a:r>
          </a:p>
          <a:p>
            <a:pPr lvl="1" indent="-171450">
              <a:buFontTx/>
              <a:buChar char="-"/>
            </a:pPr>
            <a:r>
              <a:rPr lang="fr-FR" altLang="fr-FR" sz="1200" i="1" dirty="0">
                <a:latin typeface="Arial" panose="020B0604020202020204" pitchFamily="34" charset="0"/>
                <a:cs typeface="Arial" panose="020B0604020202020204" pitchFamily="34" charset="0"/>
              </a:rPr>
              <a:t>Exemples: ordinateurs, téléphones, tablettes, scanner, composant ordinateur, etc…. </a:t>
            </a:r>
          </a:p>
          <a:p>
            <a:pPr lvl="0">
              <a:buFontTx/>
              <a:buChar char="•"/>
            </a:pPr>
            <a:endParaRPr lang="fr-FR" altLang="fr-FR" sz="600" dirty="0">
              <a:latin typeface="Arial" panose="020B0604020202020204" pitchFamily="34" charset="0"/>
              <a:cs typeface="Arial" panose="020B0604020202020204" pitchFamily="34" charset="0"/>
            </a:endParaRPr>
          </a:p>
          <a:p>
            <a:pPr lvl="0">
              <a:buFontTx/>
              <a:buChar char="•"/>
            </a:pPr>
            <a:r>
              <a:rPr lang="fr-FR" altLang="fr-FR" sz="1200" u="sng" dirty="0">
                <a:latin typeface="Arial" panose="020B0604020202020204" pitchFamily="34" charset="0"/>
                <a:ea typeface="Calibri" panose="020F0502020204030204" pitchFamily="34" charset="0"/>
                <a:cs typeface="Arial" panose="020B0604020202020204" pitchFamily="34" charset="0"/>
              </a:rPr>
              <a:t> Les mobilités sortantes éligibles à la BRMIE (Bourse Régionale Mobilité Etudiante)</a:t>
            </a:r>
          </a:p>
          <a:p>
            <a:pPr lvl="0">
              <a:buFontTx/>
              <a:buChar char="•"/>
            </a:pPr>
            <a:r>
              <a:rPr lang="fr-FR" altLang="fr-FR" sz="1200" u="sng" dirty="0">
                <a:latin typeface="Arial" panose="020B0604020202020204" pitchFamily="34" charset="0"/>
                <a:cs typeface="Arial" panose="020B0604020202020204" pitchFamily="34" charset="0"/>
              </a:rPr>
              <a:t> Le financement de thèses ou de thèses en cotutelle.</a:t>
            </a:r>
            <a:endParaRPr lang="fr-FR" altLang="fr-FR" dirty="0">
              <a:latin typeface="Arial" panose="020B0604020202020204" pitchFamily="34" charset="0"/>
              <a:cs typeface="Arial" panose="020B0604020202020204" pitchFamily="34" charset="0"/>
            </a:endParaRPr>
          </a:p>
          <a:p>
            <a:pPr marL="457200" marR="0" lvl="1" indent="0" algn="l" defTabSz="457200" rtl="0" eaLnBrk="0" fontAlgn="base" latinLnBrk="0" hangingPunct="0">
              <a:lnSpc>
                <a:spcPct val="100000"/>
              </a:lnSpc>
              <a:spcBef>
                <a:spcPct val="0"/>
              </a:spcBef>
              <a:spcAft>
                <a:spcPct val="0"/>
              </a:spcAft>
              <a:buClrTx/>
              <a:buSzTx/>
              <a:buFontTx/>
              <a:buChar char="-"/>
              <a:tabLst/>
            </a:pPr>
            <a:endParaRPr lang="fr-FR" altLang="fr-FR" sz="1200" dirty="0">
              <a:latin typeface="Arial Narrow" panose="020B0606020202030204" pitchFamily="34" charset="0"/>
              <a:cs typeface="Times New Roman" panose="02020603050405020304" pitchFamily="18" charset="0"/>
            </a:endParaRPr>
          </a:p>
          <a:p>
            <a:pPr marL="457200" marR="0" lvl="1" indent="0" algn="l" defTabSz="457200" rtl="0" eaLnBrk="0" fontAlgn="base" latinLnBrk="0" hangingPunct="0">
              <a:lnSpc>
                <a:spcPct val="100000"/>
              </a:lnSpc>
              <a:spcBef>
                <a:spcPct val="0"/>
              </a:spcBef>
              <a:spcAft>
                <a:spcPct val="0"/>
              </a:spcAft>
              <a:buClrTx/>
              <a:buSzTx/>
              <a:buFontTx/>
              <a:buChar char="-"/>
              <a:tabLst/>
            </a:pPr>
            <a:endParaRPr kumimoji="0" lang="fr-FR" altLang="fr-FR" sz="1200" b="0" i="0" u="none" strike="noStrike" cap="none" normalizeH="0" baseline="0" dirty="0">
              <a:ln>
                <a:noFill/>
              </a:ln>
              <a:solidFill>
                <a:srgbClr val="000000"/>
              </a:solidFill>
              <a:effectLst/>
              <a:latin typeface="Arial Narrow" panose="020B0606020202030204" pitchFamily="34" charset="0"/>
              <a:cs typeface="Times New Roman" panose="02020603050405020304" pitchFamily="18" charset="0"/>
              <a:sym typeface="Calibri" panose="020F0502020204030204" pitchFamily="34" charset="0"/>
            </a:endParaRPr>
          </a:p>
          <a:p>
            <a:pPr marL="457200" marR="0" lvl="1" indent="0" algn="l" defTabSz="457200" rtl="0" eaLnBrk="0" fontAlgn="base" latinLnBrk="0" hangingPunct="0">
              <a:lnSpc>
                <a:spcPct val="100000"/>
              </a:lnSpc>
              <a:spcBef>
                <a:spcPct val="0"/>
              </a:spcBef>
              <a:spcAft>
                <a:spcPct val="0"/>
              </a:spcAft>
              <a:buClrTx/>
              <a:buSzTx/>
              <a:buFontTx/>
              <a:buChar char="-"/>
              <a:tabLst/>
            </a:pPr>
            <a:endParaRPr lang="fr-FR" altLang="fr-FR" sz="1200" dirty="0">
              <a:latin typeface="Arial Narrow" panose="020B0606020202030204" pitchFamily="34" charset="0"/>
              <a:cs typeface="Times New Roman" panose="02020603050405020304" pitchFamily="18" charset="0"/>
            </a:endParaRPr>
          </a:p>
          <a:p>
            <a:pPr marL="457200" marR="0" lvl="1" indent="0" algn="l" defTabSz="457200" rtl="0" eaLnBrk="0" fontAlgn="base" latinLnBrk="0" hangingPunct="0">
              <a:lnSpc>
                <a:spcPct val="100000"/>
              </a:lnSpc>
              <a:spcBef>
                <a:spcPct val="0"/>
              </a:spcBef>
              <a:spcAft>
                <a:spcPct val="0"/>
              </a:spcAft>
              <a:buClrTx/>
              <a:buSzTx/>
              <a:buFontTx/>
              <a:buChar char="-"/>
              <a:tabLst/>
            </a:pPr>
            <a:endParaRPr kumimoji="0" lang="fr-FR" altLang="fr-FR" sz="600" b="0" i="0" u="none" strike="noStrike" cap="none" normalizeH="0" baseline="0" dirty="0">
              <a:ln>
                <a:noFill/>
              </a:ln>
              <a:solidFill>
                <a:srgbClr val="000000"/>
              </a:solidFill>
              <a:effectLst/>
              <a:latin typeface="Calibri" panose="020F0502020204030204" pitchFamily="34" charset="0"/>
              <a:sym typeface="Calibri" panose="020F050202020403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rgbClr val="000000"/>
              </a:solidFill>
              <a:effectLst/>
              <a:latin typeface="Calibri" panose="020F0502020204030204" pitchFamily="34" charset="0"/>
              <a:sym typeface="Calibri" panose="020F0502020204030204" pitchFamily="34" charset="0"/>
            </a:endParaRPr>
          </a:p>
        </p:txBody>
      </p:sp>
      <p:sp>
        <p:nvSpPr>
          <p:cNvPr id="9" name="Zone de texte 2">
            <a:extLst>
              <a:ext uri="{FF2B5EF4-FFF2-40B4-BE49-F238E27FC236}">
                <a16:creationId xmlns:a16="http://schemas.microsoft.com/office/drawing/2014/main" id="{CDAE7733-6240-4BE3-B839-045E52916F5D}"/>
              </a:ext>
            </a:extLst>
          </p:cNvPr>
          <p:cNvSpPr txBox="1">
            <a:spLocks noChangeArrowheads="1"/>
          </p:cNvSpPr>
          <p:nvPr/>
        </p:nvSpPr>
        <p:spPr bwMode="auto">
          <a:xfrm>
            <a:off x="3491880" y="4605461"/>
            <a:ext cx="5448300" cy="78581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4572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Calibri" panose="020F0502020204030204" pitchFamily="34" charset="0"/>
              </a:rPr>
              <a:t>*</a:t>
            </a:r>
            <a:r>
              <a:rPr kumimoji="0" lang="fr-FR" altLang="fr-FR" sz="1100" b="0" i="1"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Calibri" panose="020F0502020204030204" pitchFamily="34" charset="0"/>
              </a:rPr>
              <a:t>Peuvent être pris en charge, les dépenses liées à la mobilité de ces publics (remboursement de frais de missions sur la base de factures ou versement de per diem dont le barème sera fixé par chaque établissement d’enseignement supérieur et de recherche.) </a:t>
            </a:r>
            <a:endParaRPr kumimoji="0" lang="fr-FR" altLang="fr-FR" sz="1800" b="0" i="0" u="none" strike="noStrike" cap="none" normalizeH="0" baseline="0" dirty="0">
              <a:ln>
                <a:noFill/>
              </a:ln>
              <a:solidFill>
                <a:srgbClr val="000000"/>
              </a:solidFill>
              <a:effectLst/>
              <a:latin typeface="Calibri" panose="020F0502020204030204" pitchFamily="34" charset="0"/>
              <a:sym typeface="Calibri" panose="020F0502020204030204" pitchFamily="34" charset="0"/>
            </a:endParaRPr>
          </a:p>
        </p:txBody>
      </p:sp>
      <p:sp>
        <p:nvSpPr>
          <p:cNvPr id="10" name="Rectangle 8">
            <a:extLst>
              <a:ext uri="{FF2B5EF4-FFF2-40B4-BE49-F238E27FC236}">
                <a16:creationId xmlns:a16="http://schemas.microsoft.com/office/drawing/2014/main" id="{FC845E98-9E1B-4E00-A318-EFD7FA9F6D9B}"/>
              </a:ext>
            </a:extLst>
          </p:cNvPr>
          <p:cNvSpPr>
            <a:spLocks noChangeArrowheads="1"/>
          </p:cNvSpPr>
          <p:nvPr/>
        </p:nvSpPr>
        <p:spPr bwMode="auto">
          <a:xfrm>
            <a:off x="539552" y="4998368"/>
            <a:ext cx="2199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defRPr>
                <a:solidFill>
                  <a:srgbClr val="000000"/>
                </a:solidFill>
                <a:latin typeface="Calibri" panose="020F0502020204030204" pitchFamily="34" charset="0"/>
                <a:sym typeface="Calibri" panose="020F0502020204030204" pitchFamily="34" charset="0"/>
              </a:defRPr>
            </a:lvl1pPr>
            <a:lvl2pPr eaLnBrk="0" hangingPunct="0">
              <a:defRPr>
                <a:solidFill>
                  <a:srgbClr val="000000"/>
                </a:solidFill>
                <a:latin typeface="Calibri" panose="020F0502020204030204" pitchFamily="34" charset="0"/>
                <a:sym typeface="Calibri" panose="020F0502020204030204" pitchFamily="34" charset="0"/>
              </a:defRPr>
            </a:lvl2pPr>
            <a:lvl3pPr eaLnBrk="0" hangingPunct="0">
              <a:defRPr>
                <a:solidFill>
                  <a:srgbClr val="000000"/>
                </a:solidFill>
                <a:latin typeface="Calibri" panose="020F0502020204030204" pitchFamily="34" charset="0"/>
                <a:sym typeface="Calibri" panose="020F0502020204030204" pitchFamily="34" charset="0"/>
              </a:defRPr>
            </a:lvl3pPr>
            <a:lvl4pPr eaLnBrk="0" hangingPunct="0">
              <a:defRPr>
                <a:solidFill>
                  <a:srgbClr val="000000"/>
                </a:solidFill>
                <a:latin typeface="Calibri" panose="020F0502020204030204" pitchFamily="34" charset="0"/>
                <a:sym typeface="Calibri" panose="020F0502020204030204" pitchFamily="34" charset="0"/>
              </a:defRPr>
            </a:lvl4pPr>
            <a:lvl5pPr eaLnBrk="0" hangingPunct="0">
              <a:defRPr>
                <a:solidFill>
                  <a:srgbClr val="000000"/>
                </a:solidFill>
                <a:latin typeface="Calibri" panose="020F0502020204030204" pitchFamily="34" charset="0"/>
                <a:sym typeface="Calibri" panose="020F0502020204030204" pitchFamily="34" charset="0"/>
              </a:defRPr>
            </a:lvl5pPr>
            <a:lvl6pPr defTabSz="457200" eaLnBrk="0" fontAlgn="base" hangingPunct="0">
              <a:spcBef>
                <a:spcPct val="0"/>
              </a:spcBef>
              <a:spcAft>
                <a:spcPct val="0"/>
              </a:spcAft>
              <a:defRPr>
                <a:solidFill>
                  <a:srgbClr val="000000"/>
                </a:solidFill>
                <a:latin typeface="Calibri" panose="020F0502020204030204" pitchFamily="34" charset="0"/>
                <a:sym typeface="Calibri" panose="020F0502020204030204" pitchFamily="34" charset="0"/>
              </a:defRPr>
            </a:lvl6pPr>
            <a:lvl7pPr defTabSz="457200" eaLnBrk="0" fontAlgn="base" hangingPunct="0">
              <a:spcBef>
                <a:spcPct val="0"/>
              </a:spcBef>
              <a:spcAft>
                <a:spcPct val="0"/>
              </a:spcAft>
              <a:defRPr>
                <a:solidFill>
                  <a:srgbClr val="000000"/>
                </a:solidFill>
                <a:latin typeface="Calibri" panose="020F0502020204030204" pitchFamily="34" charset="0"/>
                <a:sym typeface="Calibri" panose="020F0502020204030204" pitchFamily="34" charset="0"/>
              </a:defRPr>
            </a:lvl7pPr>
            <a:lvl8pPr defTabSz="457200" eaLnBrk="0" fontAlgn="base" hangingPunct="0">
              <a:spcBef>
                <a:spcPct val="0"/>
              </a:spcBef>
              <a:spcAft>
                <a:spcPct val="0"/>
              </a:spcAft>
              <a:defRPr>
                <a:solidFill>
                  <a:srgbClr val="000000"/>
                </a:solidFill>
                <a:latin typeface="Calibri" panose="020F0502020204030204" pitchFamily="34" charset="0"/>
                <a:sym typeface="Calibri" panose="020F0502020204030204" pitchFamily="34" charset="0"/>
              </a:defRPr>
            </a:lvl8pPr>
            <a:lvl9pPr defTabSz="457200" eaLnBrk="0" fontAlgn="base" hangingPunct="0">
              <a:spcBef>
                <a:spcPct val="0"/>
              </a:spcBef>
              <a:spcAft>
                <a:spcPct val="0"/>
              </a:spcAft>
              <a:defRPr>
                <a:solidFill>
                  <a:srgbClr val="000000"/>
                </a:solidFill>
                <a:latin typeface="Calibri" panose="020F0502020204030204" pitchFamily="34" charset="0"/>
                <a:sym typeface="Calibri" panose="020F050202020403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pPr>
            <a:endParaRPr kumimoji="0" lang="fr-FR" altLang="fr-FR" sz="1200" b="0" i="0" u="none" strike="noStrike" cap="none" normalizeH="0" baseline="0" dirty="0">
              <a:ln>
                <a:noFill/>
              </a:ln>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sym typeface="Calibri" panose="020F050202020403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sym typeface="Calibri" panose="020F0502020204030204" pitchFamily="34" charset="0"/>
              </a:rPr>
              <a:t> </a:t>
            </a:r>
            <a:endParaRPr kumimoji="0" lang="fr-FR" altLang="fr-FR" sz="600" b="0" i="0" u="none" strike="noStrike" cap="none" normalizeH="0" baseline="0" dirty="0">
              <a:ln>
                <a:noFill/>
              </a:ln>
              <a:solidFill>
                <a:srgbClr val="000000"/>
              </a:solidFill>
              <a:effectLst/>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234206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6">
            <a:extLst>
              <a:ext uri="{FF2B5EF4-FFF2-40B4-BE49-F238E27FC236}">
                <a16:creationId xmlns:a16="http://schemas.microsoft.com/office/drawing/2014/main" id="{9EC7AC89-FD60-4DA8-AC80-B4F80B437944}"/>
              </a:ext>
            </a:extLst>
          </p:cNvPr>
          <p:cNvSpPr txBox="1">
            <a:spLocks/>
          </p:cNvSpPr>
          <p:nvPr/>
        </p:nvSpPr>
        <p:spPr bwMode="auto">
          <a:xfrm>
            <a:off x="395536" y="908720"/>
            <a:ext cx="8229600" cy="5246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defTabSz="457200" rtl="0" eaLnBrk="1" fontAlgn="base" hangingPunct="1">
              <a:spcBef>
                <a:spcPct val="0"/>
              </a:spcBef>
              <a:spcAft>
                <a:spcPct val="0"/>
              </a:spcAft>
              <a:defRPr sz="4400">
                <a:solidFill>
                  <a:srgbClr val="000000"/>
                </a:solidFill>
                <a:latin typeface="+mj-lt"/>
                <a:ea typeface="+mj-ea"/>
                <a:cs typeface="+mj-cs"/>
                <a:sym typeface="Calibri" panose="020F0502020204030204" pitchFamily="34" charset="0"/>
              </a:defRPr>
            </a:lvl1pPr>
            <a:lvl2pPr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anose="020F0502020204030204" pitchFamily="34" charset="0"/>
              </a:defRPr>
            </a:lvl2pPr>
            <a:lvl3pPr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anose="020F0502020204030204" pitchFamily="34" charset="0"/>
              </a:defRPr>
            </a:lvl3pPr>
            <a:lvl4pPr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anose="020F0502020204030204" pitchFamily="34" charset="0"/>
              </a:defRPr>
            </a:lvl4pPr>
            <a:lvl5pPr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anose="020F0502020204030204" pitchFamily="34" charset="0"/>
              </a:defRPr>
            </a:lvl5pPr>
            <a:lvl6pPr marL="457200"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itchFamily="-108" charset="0"/>
              </a:defRPr>
            </a:lvl6pPr>
            <a:lvl7pPr marL="914400"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itchFamily="-108" charset="0"/>
              </a:defRPr>
            </a:lvl7pPr>
            <a:lvl8pPr marL="1371600"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itchFamily="-108" charset="0"/>
              </a:defRPr>
            </a:lvl8pPr>
            <a:lvl9pPr marL="1828800"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itchFamily="-108" charset="0"/>
              </a:defRPr>
            </a:lvl9pPr>
          </a:lstStyle>
          <a:p>
            <a:pPr algn="l">
              <a:lnSpc>
                <a:spcPct val="90000"/>
              </a:lnSpc>
            </a:pPr>
            <a:r>
              <a:rPr lang="fr-FR" altLang="fr-FR" sz="2800" b="1" kern="0" dirty="0">
                <a:solidFill>
                  <a:srgbClr val="0390CE"/>
                </a:solidFill>
                <a:latin typeface="Arial" panose="020B0604020202020204" pitchFamily="34" charset="0"/>
                <a:cs typeface="Arial" panose="020B0604020202020204" pitchFamily="34" charset="0"/>
                <a:sym typeface="Arial Narrow" panose="020B0606020202030204" pitchFamily="34" charset="0"/>
              </a:rPr>
              <a:t>3. Budget et dépenses éligibles</a:t>
            </a:r>
            <a:endParaRPr lang="fr-FR" altLang="fr-FR" sz="1800" kern="0" dirty="0">
              <a:solidFill>
                <a:srgbClr val="878A94"/>
              </a:solidFill>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BF293041-4F90-41E9-987C-92AADD02F8D2}"/>
              </a:ext>
            </a:extLst>
          </p:cNvPr>
          <p:cNvSpPr txBox="1"/>
          <p:nvPr/>
        </p:nvSpPr>
        <p:spPr>
          <a:xfrm>
            <a:off x="899592" y="1916832"/>
            <a:ext cx="7725544" cy="4801314"/>
          </a:xfrm>
          <a:prstGeom prst="rect">
            <a:avLst/>
          </a:prstGeom>
          <a:noFill/>
        </p:spPr>
        <p:txBody>
          <a:bodyPr wrap="square" rtlCol="0">
            <a:spAutoFit/>
          </a:bodyPr>
          <a:lstStyle/>
          <a:p>
            <a:r>
              <a:rPr lang="fr-FR" b="1" u="sng" dirty="0">
                <a:latin typeface="Arial" panose="020B0604020202020204" pitchFamily="34" charset="0"/>
                <a:cs typeface="Arial" panose="020B0604020202020204" pitchFamily="34" charset="0"/>
              </a:rPr>
              <a:t>Exemples de dépenses éligibles:</a:t>
            </a:r>
          </a:p>
          <a:p>
            <a:endParaRPr lang="fr-FR"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dirty="0">
                <a:latin typeface="Arial" panose="020B0604020202020204" pitchFamily="34" charset="0"/>
                <a:cs typeface="Arial" panose="020B0604020202020204" pitchFamily="34" charset="0"/>
              </a:rPr>
              <a:t>Frais de déplacement ;</a:t>
            </a:r>
          </a:p>
          <a:p>
            <a:pPr marL="285750" indent="-285750">
              <a:buFont typeface="Arial" panose="020B0604020202020204" pitchFamily="34" charset="0"/>
              <a:buChar char="•"/>
            </a:pPr>
            <a:r>
              <a:rPr lang="fr-FR" dirty="0">
                <a:latin typeface="Arial" panose="020B0604020202020204" pitchFamily="34" charset="0"/>
                <a:cs typeface="Arial" panose="020B0604020202020204" pitchFamily="34" charset="0"/>
              </a:rPr>
              <a:t>Frais liés à l’organisation d’un évènement de type colloque scientifique, rencontres avec les partenaires étrangers, etc.);</a:t>
            </a:r>
          </a:p>
          <a:p>
            <a:pPr marL="285750" indent="-285750">
              <a:buFont typeface="Arial" panose="020B0604020202020204" pitchFamily="34" charset="0"/>
              <a:buChar char="•"/>
            </a:pPr>
            <a:r>
              <a:rPr lang="fr-FR" dirty="0">
                <a:latin typeface="Arial" panose="020B0604020202020204" pitchFamily="34" charset="0"/>
                <a:cs typeface="Arial" panose="020B0604020202020204" pitchFamily="34" charset="0"/>
              </a:rPr>
              <a:t>Frais de communication (édition/conception, impression, outils promotionnels);</a:t>
            </a:r>
          </a:p>
          <a:p>
            <a:pPr marL="285750" indent="-285750">
              <a:buFont typeface="Arial" panose="020B0604020202020204" pitchFamily="34" charset="0"/>
              <a:buChar char="•"/>
            </a:pPr>
            <a:r>
              <a:rPr lang="fr-FR" dirty="0">
                <a:latin typeface="Arial" panose="020B0604020202020204" pitchFamily="34" charset="0"/>
                <a:cs typeface="Arial" panose="020B0604020202020204" pitchFamily="34" charset="0"/>
              </a:rPr>
              <a:t>Appel à un prestataire pour des travaux de traduction, d’analyse, etc.;</a:t>
            </a:r>
          </a:p>
          <a:p>
            <a:pPr marL="285750" indent="-285750">
              <a:buFont typeface="Arial" panose="020B0604020202020204" pitchFamily="34" charset="0"/>
              <a:buChar char="•"/>
            </a:pPr>
            <a:r>
              <a:rPr lang="fr-FR" dirty="0">
                <a:latin typeface="Arial" panose="020B0604020202020204" pitchFamily="34" charset="0"/>
                <a:cs typeface="Arial" panose="020B0604020202020204" pitchFamily="34" charset="0"/>
              </a:rPr>
              <a:t>Achat de matériel lié au projet: gros matériel ou petit équipement de laboratoire;</a:t>
            </a:r>
          </a:p>
          <a:p>
            <a:pPr marL="285750" indent="-285750">
              <a:buFont typeface="Arial" panose="020B0604020202020204" pitchFamily="34" charset="0"/>
              <a:buChar char="•"/>
            </a:pPr>
            <a:r>
              <a:rPr lang="fr-FR" dirty="0">
                <a:latin typeface="Arial" panose="020B0604020202020204" pitchFamily="34" charset="0"/>
                <a:cs typeface="Arial" panose="020B0604020202020204" pitchFamily="34" charset="0"/>
              </a:rPr>
              <a:t>Frais de séjour pour des mobilités entrantes en Auvergne-Rhône-Alpes et frais de séjour pour les mobilités sortantes ( de type « </a:t>
            </a:r>
            <a:r>
              <a:rPr lang="fr-FR" dirty="0" err="1">
                <a:latin typeface="Arial" panose="020B0604020202020204" pitchFamily="34" charset="0"/>
                <a:cs typeface="Arial" panose="020B0604020202020204" pitchFamily="34" charset="0"/>
              </a:rPr>
              <a:t>summer</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school</a:t>
            </a:r>
            <a:r>
              <a:rPr lang="fr-FR" dirty="0">
                <a:latin typeface="Arial" panose="020B0604020202020204" pitchFamily="34" charset="0"/>
                <a:cs typeface="Arial" panose="020B0604020202020204" pitchFamily="34" charset="0"/>
              </a:rPr>
              <a:t> », etc…) </a:t>
            </a:r>
            <a:r>
              <a:rPr lang="fr-FR" u="sng" dirty="0">
                <a:latin typeface="Arial" panose="020B0604020202020204" pitchFamily="34" charset="0"/>
                <a:cs typeface="Arial" panose="020B0604020202020204" pitchFamily="34" charset="0"/>
              </a:rPr>
              <a:t>lorsque les étudiants concernés ne peuvent être éligibles à une BRMI</a:t>
            </a:r>
            <a:r>
              <a:rPr lang="fr-FR"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fr-FR" dirty="0">
                <a:latin typeface="Arial" panose="020B0604020202020204" pitchFamily="34" charset="0"/>
                <a:cs typeface="Arial" panose="020B0604020202020204" pitchFamily="34" charset="0"/>
              </a:rPr>
              <a:t>Inscription à un colloque, frais de stand, etc. </a:t>
            </a:r>
          </a:p>
          <a:p>
            <a:pPr marL="285750" indent="-285750">
              <a:buFont typeface="Arial" panose="020B0604020202020204" pitchFamily="34" charset="0"/>
              <a:buChar char="•"/>
            </a:pPr>
            <a:endParaRPr lang="fr-FR" u="sng" dirty="0">
              <a:latin typeface="Arial" panose="020B060402020202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2211500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6">
            <a:extLst>
              <a:ext uri="{FF2B5EF4-FFF2-40B4-BE49-F238E27FC236}">
                <a16:creationId xmlns:a16="http://schemas.microsoft.com/office/drawing/2014/main" id="{564D59F3-EA36-47F9-B929-B860881EEB1B}"/>
              </a:ext>
            </a:extLst>
          </p:cNvPr>
          <p:cNvSpPr txBox="1">
            <a:spLocks/>
          </p:cNvSpPr>
          <p:nvPr/>
        </p:nvSpPr>
        <p:spPr bwMode="auto">
          <a:xfrm>
            <a:off x="395536" y="908720"/>
            <a:ext cx="8229600" cy="5246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defTabSz="457200" rtl="0" eaLnBrk="1" fontAlgn="base" hangingPunct="1">
              <a:spcBef>
                <a:spcPct val="0"/>
              </a:spcBef>
              <a:spcAft>
                <a:spcPct val="0"/>
              </a:spcAft>
              <a:defRPr sz="4400">
                <a:solidFill>
                  <a:srgbClr val="000000"/>
                </a:solidFill>
                <a:latin typeface="+mj-lt"/>
                <a:ea typeface="+mj-ea"/>
                <a:cs typeface="+mj-cs"/>
                <a:sym typeface="Calibri" panose="020F0502020204030204" pitchFamily="34" charset="0"/>
              </a:defRPr>
            </a:lvl1pPr>
            <a:lvl2pPr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anose="020F0502020204030204" pitchFamily="34" charset="0"/>
              </a:defRPr>
            </a:lvl2pPr>
            <a:lvl3pPr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anose="020F0502020204030204" pitchFamily="34" charset="0"/>
              </a:defRPr>
            </a:lvl3pPr>
            <a:lvl4pPr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anose="020F0502020204030204" pitchFamily="34" charset="0"/>
              </a:defRPr>
            </a:lvl4pPr>
            <a:lvl5pPr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anose="020F0502020204030204" pitchFamily="34" charset="0"/>
              </a:defRPr>
            </a:lvl5pPr>
            <a:lvl6pPr marL="457200"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itchFamily="-108" charset="0"/>
              </a:defRPr>
            </a:lvl6pPr>
            <a:lvl7pPr marL="914400"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itchFamily="-108" charset="0"/>
              </a:defRPr>
            </a:lvl7pPr>
            <a:lvl8pPr marL="1371600"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itchFamily="-108" charset="0"/>
              </a:defRPr>
            </a:lvl8pPr>
            <a:lvl9pPr marL="1828800"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itchFamily="-108" charset="0"/>
              </a:defRPr>
            </a:lvl9pPr>
          </a:lstStyle>
          <a:p>
            <a:pPr algn="l">
              <a:lnSpc>
                <a:spcPct val="90000"/>
              </a:lnSpc>
            </a:pPr>
            <a:r>
              <a:rPr lang="fr-FR" altLang="fr-FR" sz="2800" b="1" kern="0" dirty="0">
                <a:solidFill>
                  <a:srgbClr val="0390CE"/>
                </a:solidFill>
                <a:latin typeface="Arial" panose="020B0604020202020204" pitchFamily="34" charset="0"/>
                <a:cs typeface="Arial" panose="020B0604020202020204" pitchFamily="34" charset="0"/>
                <a:sym typeface="Arial Narrow" panose="020B0606020202030204" pitchFamily="34" charset="0"/>
              </a:rPr>
              <a:t>3. Budget et dépenses éligibles : </a:t>
            </a:r>
          </a:p>
          <a:p>
            <a:pPr algn="l">
              <a:lnSpc>
                <a:spcPct val="90000"/>
              </a:lnSpc>
            </a:pPr>
            <a:r>
              <a:rPr lang="fr-FR" altLang="fr-FR" sz="2800" b="1" kern="0" dirty="0">
                <a:solidFill>
                  <a:srgbClr val="0390CE"/>
                </a:solidFill>
                <a:latin typeface="Arial" panose="020B0604020202020204" pitchFamily="34" charset="0"/>
                <a:cs typeface="Arial" panose="020B0604020202020204" pitchFamily="34" charset="0"/>
                <a:sym typeface="Arial Narrow" panose="020B0606020202030204" pitchFamily="34" charset="0"/>
              </a:rPr>
              <a:t>	</a:t>
            </a:r>
            <a:r>
              <a:rPr lang="fr-FR" altLang="fr-FR" sz="2400" kern="0" dirty="0">
                <a:solidFill>
                  <a:schemeClr val="bg2"/>
                </a:solidFill>
                <a:latin typeface="Arial" panose="020B0604020202020204" pitchFamily="34" charset="0"/>
                <a:cs typeface="Arial" panose="020B0604020202020204" pitchFamily="34" charset="0"/>
                <a:sym typeface="Arial Narrow" panose="020B0606020202030204" pitchFamily="34" charset="0"/>
              </a:rPr>
              <a:t>Qu</a:t>
            </a:r>
            <a:r>
              <a:rPr lang="fr-FR" altLang="fr-FR" sz="2400" kern="0" dirty="0">
                <a:solidFill>
                  <a:srgbClr val="5F6370"/>
                </a:solidFill>
                <a:latin typeface="Arial" panose="020B0604020202020204" pitchFamily="34" charset="0"/>
                <a:cs typeface="Arial" panose="020B0604020202020204" pitchFamily="34" charset="0"/>
                <a:sym typeface="Arial Narrow" panose="020B0606020202030204" pitchFamily="34" charset="0"/>
              </a:rPr>
              <a:t>elques remarques sur la construction du budget</a:t>
            </a:r>
            <a:endParaRPr lang="fr-FR" altLang="fr-FR" sz="2400" kern="0" dirty="0">
              <a:solidFill>
                <a:srgbClr val="5F6370"/>
              </a:solidFill>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EF9180C6-7EB7-4F7E-9249-F4435DD4EE4B}"/>
              </a:ext>
            </a:extLst>
          </p:cNvPr>
          <p:cNvSpPr txBox="1"/>
          <p:nvPr/>
        </p:nvSpPr>
        <p:spPr>
          <a:xfrm>
            <a:off x="241176" y="1779687"/>
            <a:ext cx="8661648" cy="4801314"/>
          </a:xfrm>
          <a:prstGeom prst="rect">
            <a:avLst/>
          </a:prstGeom>
          <a:noFill/>
        </p:spPr>
        <p:txBody>
          <a:bodyPr wrap="square" rtlCol="0">
            <a:spAutoFit/>
          </a:bodyPr>
          <a:lstStyle/>
          <a:p>
            <a:pPr marL="285750" indent="-285750">
              <a:buFont typeface="Arial" panose="020B0604020202020204" pitchFamily="34" charset="0"/>
              <a:buChar char="•"/>
            </a:pPr>
            <a:r>
              <a:rPr lang="fr-FR" sz="1600" dirty="0">
                <a:latin typeface="Arial" panose="020B0604020202020204" pitchFamily="34" charset="0"/>
                <a:cs typeface="Arial" panose="020B0604020202020204" pitchFamily="34" charset="0"/>
              </a:rPr>
              <a:t>Budget </a:t>
            </a:r>
            <a:r>
              <a:rPr lang="fr-FR" sz="1600" b="1" dirty="0">
                <a:latin typeface="Arial" panose="020B0604020202020204" pitchFamily="34" charset="0"/>
                <a:cs typeface="Arial" panose="020B0604020202020204" pitchFamily="34" charset="0"/>
              </a:rPr>
              <a:t>équilibré</a:t>
            </a:r>
            <a:r>
              <a:rPr lang="fr-FR" sz="1600" dirty="0">
                <a:latin typeface="Arial" panose="020B0604020202020204" pitchFamily="34" charset="0"/>
                <a:cs typeface="Arial" panose="020B0604020202020204" pitchFamily="34" charset="0"/>
              </a:rPr>
              <a:t> en recettes et en dépenses;</a:t>
            </a:r>
          </a:p>
          <a:p>
            <a:pPr marL="285750" indent="-285750">
              <a:buFont typeface="Arial" panose="020B0604020202020204" pitchFamily="34" charset="0"/>
              <a:buChar char="•"/>
            </a:pPr>
            <a:endParaRPr lang="fr-FR"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600" dirty="0">
                <a:latin typeface="Arial" panose="020B0604020202020204" pitchFamily="34" charset="0"/>
                <a:cs typeface="Arial" panose="020B0604020202020204" pitchFamily="34" charset="0"/>
              </a:rPr>
              <a:t>Distinguer les recettes </a:t>
            </a:r>
            <a:r>
              <a:rPr lang="fr-FR" sz="1600" b="1" dirty="0">
                <a:latin typeface="Arial" panose="020B0604020202020204" pitchFamily="34" charset="0"/>
                <a:cs typeface="Arial" panose="020B0604020202020204" pitchFamily="34" charset="0"/>
              </a:rPr>
              <a:t>confirmées ou en attente </a:t>
            </a:r>
            <a:r>
              <a:rPr lang="fr-FR" sz="1600" dirty="0">
                <a:latin typeface="Arial" panose="020B0604020202020204" pitchFamily="34" charset="0"/>
                <a:cs typeface="Arial" panose="020B0604020202020204" pitchFamily="34" charset="0"/>
              </a:rPr>
              <a:t>(subventions demandées à d’autres appels à projets par exemple);</a:t>
            </a:r>
          </a:p>
          <a:p>
            <a:pPr marL="285750" indent="-285750">
              <a:buFont typeface="Arial" panose="020B0604020202020204" pitchFamily="34" charset="0"/>
              <a:buChar char="•"/>
            </a:pPr>
            <a:endParaRPr lang="fr-FR"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600" dirty="0">
                <a:latin typeface="Arial" panose="020B0604020202020204" pitchFamily="34" charset="0"/>
                <a:cs typeface="Arial" panose="020B0604020202020204" pitchFamily="34" charset="0"/>
              </a:rPr>
              <a:t>Les salaires des personnes travaillant sur le projet dans les établissements doivent être intégrés dans le BP ; </a:t>
            </a:r>
          </a:p>
          <a:p>
            <a:pPr marL="285750" indent="-285750">
              <a:buFont typeface="Arial" panose="020B0604020202020204" pitchFamily="34" charset="0"/>
              <a:buChar char="•"/>
            </a:pPr>
            <a:endParaRPr lang="fr-FR"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600" b="1" dirty="0">
                <a:latin typeface="Arial" panose="020B0604020202020204" pitchFamily="34" charset="0"/>
                <a:cs typeface="Arial" panose="020B0604020202020204" pitchFamily="34" charset="0"/>
              </a:rPr>
              <a:t>Être le plus exhaustif possible </a:t>
            </a:r>
            <a:r>
              <a:rPr lang="fr-FR" sz="1600" dirty="0">
                <a:latin typeface="Arial" panose="020B0604020202020204" pitchFamily="34" charset="0"/>
                <a:cs typeface="Arial" panose="020B0604020202020204" pitchFamily="34" charset="0"/>
              </a:rPr>
              <a:t>:</a:t>
            </a:r>
          </a:p>
          <a:p>
            <a:pPr marL="742950" lvl="1" indent="-285750">
              <a:buFont typeface="Arial" panose="020B0604020202020204" pitchFamily="34" charset="0"/>
              <a:buChar char="•"/>
            </a:pPr>
            <a:r>
              <a:rPr lang="fr-FR" sz="1600" dirty="0">
                <a:latin typeface="Arial" panose="020B0604020202020204" pitchFamily="34" charset="0"/>
                <a:cs typeface="Arial" panose="020B0604020202020204" pitchFamily="34" charset="0"/>
              </a:rPr>
              <a:t> </a:t>
            </a:r>
            <a:r>
              <a:rPr lang="fr-FR" sz="1600" dirty="0">
                <a:latin typeface="Arial" panose="020B0604020202020204" pitchFamily="34" charset="0"/>
                <a:cs typeface="Arial" panose="020B0604020202020204" pitchFamily="34" charset="0"/>
                <a:sym typeface="Wingdings" panose="05000000000000000000" pitchFamily="2" charset="2"/>
              </a:rPr>
              <a:t>ATTENTION: l</a:t>
            </a:r>
            <a:r>
              <a:rPr lang="fr-FR" sz="1600" dirty="0">
                <a:latin typeface="Arial" panose="020B0604020202020204" pitchFamily="34" charset="0"/>
                <a:cs typeface="Arial" panose="020B0604020202020204" pitchFamily="34" charset="0"/>
              </a:rPr>
              <a:t>es dépenses non indiquées dans le BP, qui a servi au calcul de la subvention, ne peuvent pas être prises en compte à quel qu’autre stade du dossier ;</a:t>
            </a:r>
          </a:p>
          <a:p>
            <a:pPr marL="742950" lvl="1" indent="-285750">
              <a:buFont typeface="Arial" panose="020B0604020202020204" pitchFamily="34" charset="0"/>
              <a:buChar char="•"/>
            </a:pPr>
            <a:r>
              <a:rPr lang="fr-FR" sz="1600" dirty="0">
                <a:latin typeface="Arial" panose="020B0604020202020204" pitchFamily="34" charset="0"/>
                <a:cs typeface="Arial" panose="020B0604020202020204" pitchFamily="34" charset="0"/>
              </a:rPr>
              <a:t>Bien préciser chaque item: exemples </a:t>
            </a:r>
            <a:r>
              <a:rPr lang="fr-FR" sz="1600" dirty="0">
                <a:latin typeface="Arial" panose="020B0604020202020204" pitchFamily="34" charset="0"/>
                <a:cs typeface="Arial" panose="020B0604020202020204" pitchFamily="34" charset="0"/>
                <a:sym typeface="Wingdings" panose="05000000000000000000" pitchFamily="2" charset="2"/>
              </a:rPr>
              <a:t> </a:t>
            </a:r>
            <a:r>
              <a:rPr lang="fr-FR" sz="1600" dirty="0">
                <a:latin typeface="Arial" panose="020B0604020202020204" pitchFamily="34" charset="0"/>
                <a:cs typeface="Arial" panose="020B0604020202020204" pitchFamily="34" charset="0"/>
              </a:rPr>
              <a:t>« mobilité » (entrante ou sortante?); « Divers » sera d’office dans les dépenses inéligibles; « Conférence » « collaboration de recherche », etc. ne suffisent pas; préciser les missions (qui, quand, comment, combien, etc.); </a:t>
            </a:r>
          </a:p>
          <a:p>
            <a:pPr lvl="1"/>
            <a:endParaRPr lang="fr-FR"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600" dirty="0">
                <a:latin typeface="Arial" panose="020B0604020202020204" pitchFamily="34" charset="0"/>
                <a:cs typeface="Arial" panose="020B0604020202020204" pitchFamily="34" charset="0"/>
              </a:rPr>
              <a:t>Si </a:t>
            </a:r>
            <a:r>
              <a:rPr lang="fr-FR" sz="1600" b="1" dirty="0">
                <a:latin typeface="Arial" panose="020B0604020202020204" pitchFamily="34" charset="0"/>
                <a:cs typeface="Arial" panose="020B0604020202020204" pitchFamily="34" charset="0"/>
              </a:rPr>
              <a:t>phasage</a:t>
            </a:r>
            <a:r>
              <a:rPr lang="fr-FR" sz="1600" dirty="0">
                <a:latin typeface="Arial" panose="020B0604020202020204" pitchFamily="34" charset="0"/>
                <a:cs typeface="Arial" panose="020B0604020202020204" pitchFamily="34" charset="0"/>
              </a:rPr>
              <a:t> spécifique du projet, le préciser dans le budget, ex: « achat microscope année 1 »; organisation événement « xx » année 2, etc.</a:t>
            </a:r>
          </a:p>
          <a:p>
            <a:endParaRPr lang="fr-FR" dirty="0"/>
          </a:p>
        </p:txBody>
      </p:sp>
    </p:spTree>
    <p:extLst>
      <p:ext uri="{BB962C8B-B14F-4D97-AF65-F5344CB8AC3E}">
        <p14:creationId xmlns:p14="http://schemas.microsoft.com/office/powerpoint/2010/main" val="2357453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92AECBC-A08B-4B2A-B253-76240D8D1A3E}"/>
              </a:ext>
            </a:extLst>
          </p:cNvPr>
          <p:cNvPicPr>
            <a:picLocks noChangeAspect="1"/>
          </p:cNvPicPr>
          <p:nvPr/>
        </p:nvPicPr>
        <p:blipFill>
          <a:blip r:embed="rId2"/>
          <a:stretch>
            <a:fillRect/>
          </a:stretch>
        </p:blipFill>
        <p:spPr>
          <a:xfrm>
            <a:off x="0" y="893460"/>
            <a:ext cx="9144000" cy="5071079"/>
          </a:xfrm>
          <a:prstGeom prst="rect">
            <a:avLst/>
          </a:prstGeom>
        </p:spPr>
      </p:pic>
    </p:spTree>
    <p:extLst>
      <p:ext uri="{BB962C8B-B14F-4D97-AF65-F5344CB8AC3E}">
        <p14:creationId xmlns:p14="http://schemas.microsoft.com/office/powerpoint/2010/main" val="3819453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5967642-C54A-408B-B320-97EB79B54027}"/>
              </a:ext>
            </a:extLst>
          </p:cNvPr>
          <p:cNvSpPr txBox="1"/>
          <p:nvPr/>
        </p:nvSpPr>
        <p:spPr>
          <a:xfrm>
            <a:off x="251520" y="332656"/>
            <a:ext cx="8352928" cy="1477328"/>
          </a:xfrm>
          <a:prstGeom prst="rect">
            <a:avLst/>
          </a:prstGeom>
          <a:noFill/>
          <a:ln w="28575">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fr-FR" dirty="0">
                <a:solidFill>
                  <a:schemeClr val="bg1"/>
                </a:solidFill>
              </a:rPr>
              <a:t>Hotline ouverte uniquement pendant l’ouverture de l’appel à projets: </a:t>
            </a:r>
          </a:p>
          <a:p>
            <a:r>
              <a:rPr lang="fr-FR" dirty="0">
                <a:solidFill>
                  <a:schemeClr val="bg1"/>
                </a:solidFill>
              </a:rPr>
              <a:t>du </a:t>
            </a:r>
            <a:r>
              <a:rPr lang="fr-FR" b="1" dirty="0">
                <a:solidFill>
                  <a:schemeClr val="bg1"/>
                </a:solidFill>
              </a:rPr>
              <a:t>lundi au vendredi de 9h à 12h et de 14h à 17h</a:t>
            </a:r>
          </a:p>
          <a:p>
            <a:r>
              <a:rPr lang="fr-FR" dirty="0">
                <a:solidFill>
                  <a:schemeClr val="bg1"/>
                </a:solidFill>
              </a:rPr>
              <a:t>Téléphone : </a:t>
            </a:r>
            <a:r>
              <a:rPr lang="fr-FR" b="1" dirty="0">
                <a:solidFill>
                  <a:schemeClr val="bg1"/>
                </a:solidFill>
              </a:rPr>
              <a:t>04.26.73.50.02 </a:t>
            </a:r>
          </a:p>
          <a:p>
            <a:r>
              <a:rPr lang="fr-FR" dirty="0">
                <a:solidFill>
                  <a:schemeClr val="bg1"/>
                </a:solidFill>
              </a:rPr>
              <a:t>Email</a:t>
            </a:r>
            <a:r>
              <a:rPr lang="fr-FR" b="1" dirty="0">
                <a:solidFill>
                  <a:schemeClr val="bg1"/>
                </a:solidFill>
              </a:rPr>
              <a:t>: </a:t>
            </a:r>
            <a:r>
              <a:rPr lang="fr-FR" dirty="0">
                <a:solidFill>
                  <a:schemeClr val="bg1"/>
                </a:solidFill>
                <a:hlinkClick r:id="rId2"/>
              </a:rPr>
              <a:t> </a:t>
            </a:r>
            <a:r>
              <a:rPr lang="fr-FR" b="1" u="sng" dirty="0">
                <a:solidFill>
                  <a:schemeClr val="bg1"/>
                </a:solidFill>
                <a:highlight>
                  <a:srgbClr val="E6E5E8"/>
                </a:highlight>
                <a:hlinkClick r:id="rId2"/>
              </a:rPr>
              <a:t>cooperationsinternationales.ESRI@auvergnerhonealpes.fr</a:t>
            </a:r>
            <a:endParaRPr lang="fr-FR" b="1" dirty="0">
              <a:solidFill>
                <a:schemeClr val="bg1"/>
              </a:solidFill>
              <a:highlight>
                <a:srgbClr val="E6E5E8"/>
              </a:highlight>
            </a:endParaRPr>
          </a:p>
          <a:p>
            <a:endParaRPr lang="fr-FR"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729B475-B73A-49D1-BBDC-00D51709319D}"/>
              </a:ext>
            </a:extLst>
          </p:cNvPr>
          <p:cNvSpPr txBox="1"/>
          <p:nvPr/>
        </p:nvSpPr>
        <p:spPr>
          <a:xfrm>
            <a:off x="323528" y="3140968"/>
            <a:ext cx="3600400" cy="1754326"/>
          </a:xfrm>
          <a:prstGeom prst="rect">
            <a:avLst/>
          </a:prstGeom>
          <a:noFill/>
        </p:spPr>
        <p:txBody>
          <a:bodyPr wrap="square" rtlCol="0">
            <a:spAutoFit/>
          </a:bodyPr>
          <a:lstStyle/>
          <a:p>
            <a:pPr marL="342900" indent="-342900">
              <a:buFont typeface="+mj-lt"/>
              <a:buAutoNum type="arabicPeriod"/>
            </a:pPr>
            <a:r>
              <a:rPr lang="fr-FR" altLang="fr-FR" sz="1800" dirty="0">
                <a:solidFill>
                  <a:srgbClr val="878A94"/>
                </a:solidFill>
                <a:latin typeface="Arial" panose="020B0604020202020204" pitchFamily="34" charset="0"/>
                <a:cs typeface="Arial" panose="020B0604020202020204" pitchFamily="34" charset="0"/>
                <a:sym typeface="Arial Narrow" panose="020B0606020202030204" pitchFamily="34" charset="0"/>
              </a:rPr>
              <a:t>Présentation de l’AP 2020</a:t>
            </a:r>
          </a:p>
          <a:p>
            <a:pPr marL="342900" indent="-342900">
              <a:buFont typeface="+mj-lt"/>
              <a:buAutoNum type="arabicPeriod"/>
            </a:pPr>
            <a:r>
              <a:rPr lang="fr-FR" altLang="fr-FR" sz="1800" dirty="0">
                <a:solidFill>
                  <a:srgbClr val="878A94"/>
                </a:solidFill>
                <a:latin typeface="Arial" panose="020B0604020202020204" pitchFamily="34" charset="0"/>
                <a:cs typeface="Arial" panose="020B0604020202020204" pitchFamily="34" charset="0"/>
                <a:sym typeface="Arial Narrow" panose="020B0606020202030204" pitchFamily="34" charset="0"/>
              </a:rPr>
              <a:t>Retour sur l’édition 2019</a:t>
            </a:r>
          </a:p>
          <a:p>
            <a:pPr marL="342900" indent="-342900">
              <a:buFont typeface="+mj-lt"/>
              <a:buAutoNum type="arabicPeriod"/>
            </a:pPr>
            <a:r>
              <a:rPr lang="fr-FR" altLang="fr-FR" sz="1800" dirty="0">
                <a:solidFill>
                  <a:srgbClr val="878A94"/>
                </a:solidFill>
                <a:latin typeface="Arial" panose="020B0604020202020204" pitchFamily="34" charset="0"/>
                <a:cs typeface="Arial" panose="020B0604020202020204" pitchFamily="34" charset="0"/>
                <a:sym typeface="Arial Narrow" panose="020B0606020202030204" pitchFamily="34" charset="0"/>
              </a:rPr>
              <a:t>Focus sur le budget &amp; les dépenses éligibles </a:t>
            </a:r>
          </a:p>
          <a:p>
            <a:pPr marL="342900" indent="-342900">
              <a:buFont typeface="+mj-lt"/>
              <a:buAutoNum type="arabicPeriod"/>
            </a:pPr>
            <a:r>
              <a:rPr lang="fr-FR" altLang="fr-FR" sz="1800" dirty="0">
                <a:solidFill>
                  <a:srgbClr val="878A94"/>
                </a:solidFill>
                <a:latin typeface="Arial" panose="020B0604020202020204" pitchFamily="34" charset="0"/>
                <a:cs typeface="Arial" panose="020B0604020202020204" pitchFamily="34" charset="0"/>
                <a:sym typeface="Arial Narrow" panose="020B0606020202030204" pitchFamily="34" charset="0"/>
              </a:rPr>
              <a:t>Questions – réponses</a:t>
            </a:r>
          </a:p>
          <a:p>
            <a:pPr marL="342900" indent="-342900">
              <a:buFont typeface="+mj-lt"/>
              <a:buAutoNum type="arabicPeriod"/>
            </a:pPr>
            <a:r>
              <a:rPr lang="fr-FR" altLang="fr-FR" sz="1800" dirty="0">
                <a:solidFill>
                  <a:srgbClr val="878A94"/>
                </a:solidFill>
                <a:latin typeface="Arial" panose="020B0604020202020204" pitchFamily="34" charset="0"/>
                <a:cs typeface="Arial" panose="020B0604020202020204" pitchFamily="34" charset="0"/>
                <a:sym typeface="Arial Narrow" panose="020B0606020202030204" pitchFamily="34" charset="0"/>
              </a:rPr>
              <a:t>Points individuels</a:t>
            </a:r>
            <a:endParaRPr lang="fr-FR" dirty="0"/>
          </a:p>
        </p:txBody>
      </p:sp>
      <p:pic>
        <p:nvPicPr>
          <p:cNvPr id="6" name="Image 5">
            <a:extLst>
              <a:ext uri="{FF2B5EF4-FFF2-40B4-BE49-F238E27FC236}">
                <a16:creationId xmlns:a16="http://schemas.microsoft.com/office/drawing/2014/main" id="{50CB09C9-833F-4022-97BB-5E84CE42127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923928" y="584688"/>
            <a:ext cx="5015771" cy="5688623"/>
          </a:xfrm>
          <a:prstGeom prst="rect">
            <a:avLst/>
          </a:prstGeom>
          <a:ln>
            <a:noFill/>
          </a:ln>
          <a:effectLst>
            <a:outerShdw blurRad="190500" algn="tl" rotWithShape="0">
              <a:srgbClr val="000000">
                <a:alpha val="70000"/>
              </a:srgbClr>
            </a:outerShdw>
          </a:effectLst>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6">
            <a:extLst>
              <a:ext uri="{FF2B5EF4-FFF2-40B4-BE49-F238E27FC236}">
                <a16:creationId xmlns:a16="http://schemas.microsoft.com/office/drawing/2014/main" id="{7A4342F2-500F-48F2-BC16-FD9AE53CC94B}"/>
              </a:ext>
            </a:extLst>
          </p:cNvPr>
          <p:cNvSpPr>
            <a:spLocks noGrp="1"/>
          </p:cNvSpPr>
          <p:nvPr>
            <p:ph type="title" idx="4294967295"/>
          </p:nvPr>
        </p:nvSpPr>
        <p:spPr bwMode="auto">
          <a:xfrm>
            <a:off x="179512" y="843809"/>
            <a:ext cx="8229600" cy="11445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lnSpc>
                <a:spcPct val="90000"/>
              </a:lnSpc>
            </a:pPr>
            <a:r>
              <a:rPr lang="fr-FR" altLang="fr-FR" sz="2800" b="1" dirty="0">
                <a:solidFill>
                  <a:srgbClr val="0390CE"/>
                </a:solidFill>
                <a:latin typeface="Arial" panose="020B0604020202020204" pitchFamily="34" charset="0"/>
                <a:cs typeface="Arial" panose="020B0604020202020204" pitchFamily="34" charset="0"/>
                <a:sym typeface="Arial Narrow" panose="020B0606020202030204" pitchFamily="34" charset="0"/>
              </a:rPr>
              <a:t>1. Présentation de l’AP 2020</a:t>
            </a:r>
            <a:br>
              <a:rPr lang="fr-FR" altLang="fr-FR" sz="2800" b="1" dirty="0">
                <a:solidFill>
                  <a:srgbClr val="0390CE"/>
                </a:solidFill>
                <a:latin typeface="Arial" panose="020B0604020202020204" pitchFamily="34" charset="0"/>
                <a:cs typeface="Arial" panose="020B0604020202020204" pitchFamily="34" charset="0"/>
                <a:sym typeface="Arial Narrow" panose="020B0606020202030204" pitchFamily="34" charset="0"/>
              </a:rPr>
            </a:br>
            <a:r>
              <a:rPr lang="fr-FR" altLang="fr-FR" sz="2800" b="1" dirty="0">
                <a:solidFill>
                  <a:srgbClr val="404040"/>
                </a:solidFill>
                <a:latin typeface="Arial" panose="020B0604020202020204" pitchFamily="34" charset="0"/>
                <a:cs typeface="Arial" panose="020B0604020202020204" pitchFamily="34" charset="0"/>
                <a:sym typeface="Arial Narrow" panose="020B0606020202030204" pitchFamily="34" charset="0"/>
              </a:rPr>
              <a:t/>
            </a:r>
            <a:br>
              <a:rPr lang="fr-FR" altLang="fr-FR" sz="2800" b="1" dirty="0">
                <a:solidFill>
                  <a:srgbClr val="404040"/>
                </a:solidFill>
                <a:latin typeface="Arial" panose="020B0604020202020204" pitchFamily="34" charset="0"/>
                <a:cs typeface="Arial" panose="020B0604020202020204" pitchFamily="34" charset="0"/>
                <a:sym typeface="Arial Narrow" panose="020B0606020202030204" pitchFamily="34" charset="0"/>
              </a:rPr>
            </a:br>
            <a:r>
              <a:rPr lang="fr-FR" altLang="fr-FR" sz="2000" dirty="0">
                <a:solidFill>
                  <a:srgbClr val="878A94"/>
                </a:solidFill>
                <a:latin typeface="Arial" panose="020B0604020202020204" pitchFamily="34" charset="0"/>
                <a:cs typeface="Arial" panose="020B0604020202020204" pitchFamily="34" charset="0"/>
                <a:sym typeface="Arial Narrow" panose="020B0606020202030204" pitchFamily="34" charset="0"/>
              </a:rPr>
              <a:t>Volet international du SRESRI – février 2017</a:t>
            </a:r>
            <a:endParaRPr lang="fr-FR" altLang="fr-FR" sz="1800" dirty="0">
              <a:solidFill>
                <a:srgbClr val="878A94"/>
              </a:solidFill>
              <a:latin typeface="Arial" panose="020B0604020202020204" pitchFamily="34" charset="0"/>
              <a:cs typeface="Arial" panose="020B0604020202020204" pitchFamily="34" charset="0"/>
            </a:endParaRPr>
          </a:p>
        </p:txBody>
      </p:sp>
      <p:graphicFrame>
        <p:nvGraphicFramePr>
          <p:cNvPr id="4" name="Diagramme 3">
            <a:extLst>
              <a:ext uri="{FF2B5EF4-FFF2-40B4-BE49-F238E27FC236}">
                <a16:creationId xmlns:a16="http://schemas.microsoft.com/office/drawing/2014/main" id="{EA39E491-832B-477E-A296-4750B7CD3C1A}"/>
              </a:ext>
            </a:extLst>
          </p:cNvPr>
          <p:cNvGraphicFramePr/>
          <p:nvPr>
            <p:extLst>
              <p:ext uri="{D42A27DB-BD31-4B8C-83A1-F6EECF244321}">
                <p14:modId xmlns:p14="http://schemas.microsoft.com/office/powerpoint/2010/main" val="3882331740"/>
              </p:ext>
            </p:extLst>
          </p:nvPr>
        </p:nvGraphicFramePr>
        <p:xfrm>
          <a:off x="-25043" y="2492896"/>
          <a:ext cx="8985016" cy="41889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 5">
            <a:extLst>
              <a:ext uri="{FF2B5EF4-FFF2-40B4-BE49-F238E27FC236}">
                <a16:creationId xmlns:a16="http://schemas.microsoft.com/office/drawing/2014/main" id="{7E990F86-4729-4892-B2F8-952763042C56}"/>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5863629" y="176178"/>
            <a:ext cx="3096344" cy="274876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6">
            <a:extLst>
              <a:ext uri="{FF2B5EF4-FFF2-40B4-BE49-F238E27FC236}">
                <a16:creationId xmlns:a16="http://schemas.microsoft.com/office/drawing/2014/main" id="{48BBC0CF-0668-4A3A-8D4F-B1A8EE274032}"/>
              </a:ext>
            </a:extLst>
          </p:cNvPr>
          <p:cNvSpPr txBox="1">
            <a:spLocks/>
          </p:cNvSpPr>
          <p:nvPr/>
        </p:nvSpPr>
        <p:spPr bwMode="auto">
          <a:xfrm>
            <a:off x="302840" y="816095"/>
            <a:ext cx="8229600" cy="11445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defTabSz="457200" rtl="0" eaLnBrk="1" fontAlgn="base" hangingPunct="1">
              <a:spcBef>
                <a:spcPct val="0"/>
              </a:spcBef>
              <a:spcAft>
                <a:spcPct val="0"/>
              </a:spcAft>
              <a:defRPr sz="4400">
                <a:solidFill>
                  <a:srgbClr val="000000"/>
                </a:solidFill>
                <a:latin typeface="+mj-lt"/>
                <a:ea typeface="+mj-ea"/>
                <a:cs typeface="+mj-cs"/>
                <a:sym typeface="Calibri" panose="020F0502020204030204" pitchFamily="34" charset="0"/>
              </a:defRPr>
            </a:lvl1pPr>
            <a:lvl2pPr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anose="020F0502020204030204" pitchFamily="34" charset="0"/>
              </a:defRPr>
            </a:lvl2pPr>
            <a:lvl3pPr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anose="020F0502020204030204" pitchFamily="34" charset="0"/>
              </a:defRPr>
            </a:lvl3pPr>
            <a:lvl4pPr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anose="020F0502020204030204" pitchFamily="34" charset="0"/>
              </a:defRPr>
            </a:lvl4pPr>
            <a:lvl5pPr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anose="020F0502020204030204" pitchFamily="34" charset="0"/>
              </a:defRPr>
            </a:lvl5pPr>
            <a:lvl6pPr marL="457200"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itchFamily="-108" charset="0"/>
              </a:defRPr>
            </a:lvl6pPr>
            <a:lvl7pPr marL="914400"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itchFamily="-108" charset="0"/>
              </a:defRPr>
            </a:lvl7pPr>
            <a:lvl8pPr marL="1371600"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itchFamily="-108" charset="0"/>
              </a:defRPr>
            </a:lvl8pPr>
            <a:lvl9pPr marL="1828800"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itchFamily="-108" charset="0"/>
              </a:defRPr>
            </a:lvl9pPr>
          </a:lstStyle>
          <a:p>
            <a:pPr marL="514350" indent="-514350" algn="l">
              <a:lnSpc>
                <a:spcPct val="90000"/>
              </a:lnSpc>
              <a:buAutoNum type="arabicPeriod"/>
            </a:pPr>
            <a:r>
              <a:rPr lang="fr-FR" altLang="fr-FR" sz="2800" b="1" kern="0" dirty="0">
                <a:solidFill>
                  <a:srgbClr val="0390CE"/>
                </a:solidFill>
                <a:latin typeface="Arial" panose="020B0604020202020204" pitchFamily="34" charset="0"/>
                <a:cs typeface="Arial" panose="020B0604020202020204" pitchFamily="34" charset="0"/>
                <a:sym typeface="Arial Narrow" panose="020B0606020202030204" pitchFamily="34" charset="0"/>
              </a:rPr>
              <a:t>Présentation de l’AP 2020 : </a:t>
            </a:r>
            <a:r>
              <a:rPr lang="fr-FR" altLang="fr-FR" sz="2400" dirty="0">
                <a:solidFill>
                  <a:srgbClr val="878A94"/>
                </a:solidFill>
                <a:latin typeface="Arial" panose="020B0604020202020204" pitchFamily="34" charset="0"/>
                <a:cs typeface="Arial" panose="020B0604020202020204" pitchFamily="34" charset="0"/>
                <a:sym typeface="Arial Narrow" panose="020B0606020202030204" pitchFamily="34" charset="0"/>
              </a:rPr>
              <a:t>Rappel des 3 axes</a:t>
            </a:r>
            <a:endParaRPr lang="fr-FR" altLang="fr-FR" sz="1600" kern="0" dirty="0">
              <a:solidFill>
                <a:srgbClr val="878A94"/>
              </a:solidFill>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EA38C28E-486A-4E84-AE51-9825DA829F68}"/>
              </a:ext>
            </a:extLst>
          </p:cNvPr>
          <p:cNvSpPr txBox="1"/>
          <p:nvPr/>
        </p:nvSpPr>
        <p:spPr>
          <a:xfrm>
            <a:off x="197468" y="2748696"/>
            <a:ext cx="2982549" cy="28931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fr-FR" sz="1400" b="1" dirty="0">
                <a:solidFill>
                  <a:schemeClr val="accent6">
                    <a:lumMod val="75000"/>
                  </a:schemeClr>
                </a:solidFill>
                <a:latin typeface="Arial" panose="020B0604020202020204" pitchFamily="34" charset="0"/>
                <a:cs typeface="Arial" panose="020B0604020202020204" pitchFamily="34" charset="0"/>
              </a:rPr>
              <a:t>Partenariats scientifiques</a:t>
            </a:r>
            <a:endParaRPr lang="fr-FR" sz="1400" dirty="0">
              <a:solidFill>
                <a:schemeClr val="accent6">
                  <a:lumMod val="75000"/>
                </a:schemeClr>
              </a:solidFill>
              <a:latin typeface="Arial" panose="020B0604020202020204" pitchFamily="34" charset="0"/>
              <a:cs typeface="Arial" panose="020B0604020202020204" pitchFamily="34" charset="0"/>
            </a:endParaRPr>
          </a:p>
          <a:p>
            <a:r>
              <a:rPr lang="fr-FR" sz="1400" b="1" dirty="0">
                <a:solidFill>
                  <a:srgbClr val="353D4D"/>
                </a:solidFill>
                <a:latin typeface="Arial" panose="020B0604020202020204" pitchFamily="34" charset="0"/>
                <a:cs typeface="Arial" panose="020B0604020202020204" pitchFamily="34" charset="0"/>
              </a:rPr>
              <a:t>Développer des collaborations d’excellence </a:t>
            </a:r>
            <a:r>
              <a:rPr lang="fr-FR" sz="1400" dirty="0">
                <a:solidFill>
                  <a:srgbClr val="353D4D"/>
                </a:solidFill>
                <a:latin typeface="Arial" panose="020B0604020202020204" pitchFamily="34" charset="0"/>
                <a:cs typeface="Arial" panose="020B0604020202020204" pitchFamily="34" charset="0"/>
              </a:rPr>
              <a:t>et faire émerger des pôles scientifiques de niveau international </a:t>
            </a:r>
          </a:p>
          <a:p>
            <a:pPr algn="just"/>
            <a:endParaRPr lang="fr-FR" sz="1400" dirty="0">
              <a:latin typeface="Arial" panose="020B0604020202020204" pitchFamily="34" charset="0"/>
              <a:cs typeface="Arial" panose="020B0604020202020204" pitchFamily="34" charset="0"/>
            </a:endParaRPr>
          </a:p>
          <a:p>
            <a:pPr lvl="0"/>
            <a:r>
              <a:rPr lang="fr-FR" sz="1400" b="1" dirty="0">
                <a:solidFill>
                  <a:schemeClr val="accent6">
                    <a:lumMod val="75000"/>
                  </a:schemeClr>
                </a:solidFill>
                <a:latin typeface="Arial" panose="020B0604020202020204" pitchFamily="34" charset="0"/>
                <a:cs typeface="Arial" panose="020B0604020202020204" pitchFamily="34" charset="0"/>
              </a:rPr>
              <a:t>Projets « Amorçage Europe » </a:t>
            </a:r>
          </a:p>
          <a:p>
            <a:r>
              <a:rPr lang="fr-FR" sz="1400" b="1" dirty="0">
                <a:solidFill>
                  <a:srgbClr val="353D4D"/>
                </a:solidFill>
                <a:latin typeface="Arial" panose="020B0604020202020204" pitchFamily="34" charset="0"/>
                <a:cs typeface="Arial" panose="020B0604020202020204" pitchFamily="34" charset="0"/>
              </a:rPr>
              <a:t>Soutenir  les travaux de recherche menés en réponse à un appel à projets de la Commission européenne</a:t>
            </a:r>
            <a:r>
              <a:rPr lang="fr-FR" sz="1400" dirty="0">
                <a:solidFill>
                  <a:srgbClr val="353D4D"/>
                </a:solidFill>
                <a:latin typeface="Arial" panose="020B0604020202020204" pitchFamily="34" charset="0"/>
                <a:cs typeface="Arial" panose="020B0604020202020204" pitchFamily="34" charset="0"/>
              </a:rPr>
              <a:t>.</a:t>
            </a:r>
          </a:p>
          <a:p>
            <a:endParaRPr lang="fr-FR" sz="1400"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	</a:t>
            </a:r>
            <a:endParaRPr lang="fr-FR" sz="1400" i="1" dirty="0">
              <a:latin typeface="Arial" panose="020B0604020202020204" pitchFamily="34" charset="0"/>
              <a:cs typeface="Arial" panose="020B0604020202020204" pitchFamily="34" charset="0"/>
            </a:endParaRPr>
          </a:p>
        </p:txBody>
      </p:sp>
      <p:sp>
        <p:nvSpPr>
          <p:cNvPr id="4" name="AutoShape 4" descr="Résultat de recherche d'images pour &quot;doubles diplômes&quot;">
            <a:extLst>
              <a:ext uri="{FF2B5EF4-FFF2-40B4-BE49-F238E27FC236}">
                <a16:creationId xmlns:a16="http://schemas.microsoft.com/office/drawing/2014/main" id="{4BEE6533-C6DB-4D31-91A1-03A4DAF963DC}"/>
              </a:ext>
            </a:extLst>
          </p:cNvPr>
          <p:cNvSpPr>
            <a:spLocks noChangeAspect="1" noChangeArrowheads="1"/>
          </p:cNvSpPr>
          <p:nvPr/>
        </p:nvSpPr>
        <p:spPr bwMode="auto">
          <a:xfrm>
            <a:off x="2783681" y="751891"/>
            <a:ext cx="177595" cy="1775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a:p>
        </p:txBody>
      </p:sp>
      <p:sp>
        <p:nvSpPr>
          <p:cNvPr id="5" name="ZoneTexte 4">
            <a:extLst>
              <a:ext uri="{FF2B5EF4-FFF2-40B4-BE49-F238E27FC236}">
                <a16:creationId xmlns:a16="http://schemas.microsoft.com/office/drawing/2014/main" id="{CDEC2564-5106-491F-8444-A968AF8CFC02}"/>
              </a:ext>
            </a:extLst>
          </p:cNvPr>
          <p:cNvSpPr txBox="1"/>
          <p:nvPr/>
        </p:nvSpPr>
        <p:spPr>
          <a:xfrm>
            <a:off x="538850" y="1686697"/>
            <a:ext cx="2030333" cy="923330"/>
          </a:xfrm>
          <a:prstGeom prst="rect">
            <a:avLst/>
          </a:prstGeom>
          <a:solidFill>
            <a:srgbClr val="0390CE"/>
          </a:solidFill>
        </p:spPr>
        <p:txBody>
          <a:bodyPr wrap="square" rtlCol="0">
            <a:spAutoFit/>
          </a:bodyPr>
          <a:lstStyle/>
          <a:p>
            <a:pPr algn="ctr"/>
            <a:r>
              <a:rPr lang="fr-FR" dirty="0">
                <a:solidFill>
                  <a:schemeClr val="bg1"/>
                </a:solidFill>
              </a:rPr>
              <a:t>Axe 1</a:t>
            </a:r>
          </a:p>
          <a:p>
            <a:pPr algn="ctr"/>
            <a:r>
              <a:rPr lang="fr-FR" dirty="0">
                <a:solidFill>
                  <a:schemeClr val="bg1"/>
                </a:solidFill>
              </a:rPr>
              <a:t> </a:t>
            </a:r>
            <a:r>
              <a:rPr lang="fr-FR" b="1" dirty="0">
                <a:solidFill>
                  <a:schemeClr val="bg1"/>
                </a:solidFill>
              </a:rPr>
              <a:t>« Coopérations scientifiques » </a:t>
            </a:r>
          </a:p>
        </p:txBody>
      </p:sp>
      <p:pic>
        <p:nvPicPr>
          <p:cNvPr id="6" name="Image 5">
            <a:extLst>
              <a:ext uri="{FF2B5EF4-FFF2-40B4-BE49-F238E27FC236}">
                <a16:creationId xmlns:a16="http://schemas.microsoft.com/office/drawing/2014/main" id="{2259C254-B780-4E25-A764-D7E71462D1F7}"/>
              </a:ext>
            </a:extLst>
          </p:cNvPr>
          <p:cNvPicPr>
            <a:picLocks noChangeAspect="1"/>
          </p:cNvPicPr>
          <p:nvPr/>
        </p:nvPicPr>
        <p:blipFill>
          <a:blip r:embed="rId2" cstate="print"/>
          <a:stretch>
            <a:fillRect/>
          </a:stretch>
        </p:blipFill>
        <p:spPr>
          <a:xfrm>
            <a:off x="283866" y="5589240"/>
            <a:ext cx="2366985" cy="1347684"/>
          </a:xfrm>
          <a:prstGeom prst="rect">
            <a:avLst/>
          </a:prstGeom>
          <a:effectLst>
            <a:softEdge rad="139700"/>
          </a:effectLst>
        </p:spPr>
      </p:pic>
      <p:sp>
        <p:nvSpPr>
          <p:cNvPr id="7" name="ZoneTexte 6">
            <a:extLst>
              <a:ext uri="{FF2B5EF4-FFF2-40B4-BE49-F238E27FC236}">
                <a16:creationId xmlns:a16="http://schemas.microsoft.com/office/drawing/2014/main" id="{EC056E98-61E8-490B-AFE6-8EC1DBB21D4A}"/>
              </a:ext>
            </a:extLst>
          </p:cNvPr>
          <p:cNvSpPr txBox="1"/>
          <p:nvPr/>
        </p:nvSpPr>
        <p:spPr>
          <a:xfrm>
            <a:off x="3208705" y="5589240"/>
            <a:ext cx="2800440" cy="830997"/>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1600" b="1" dirty="0">
                <a:solidFill>
                  <a:srgbClr val="353D4D"/>
                </a:solidFill>
              </a:rPr>
              <a:t>Soutenir </a:t>
            </a:r>
            <a:r>
              <a:rPr lang="fr-FR" sz="1600" b="1" dirty="0">
                <a:solidFill>
                  <a:schemeClr val="accent6">
                    <a:lumMod val="75000"/>
                  </a:schemeClr>
                </a:solidFill>
              </a:rPr>
              <a:t>l’internationalisation et  </a:t>
            </a:r>
            <a:r>
              <a:rPr lang="fr-FR" sz="1400" b="1" dirty="0">
                <a:solidFill>
                  <a:schemeClr val="accent6">
                    <a:lumMod val="75000"/>
                  </a:schemeClr>
                </a:solidFill>
                <a:latin typeface="Arial" panose="020B0604020202020204" pitchFamily="34" charset="0"/>
                <a:cs typeface="Arial" panose="020B0604020202020204" pitchFamily="34" charset="0"/>
              </a:rPr>
              <a:t>l’attractivité</a:t>
            </a:r>
            <a:r>
              <a:rPr lang="fr-FR" sz="1600" b="1" dirty="0">
                <a:solidFill>
                  <a:schemeClr val="accent6">
                    <a:lumMod val="75000"/>
                  </a:schemeClr>
                </a:solidFill>
              </a:rPr>
              <a:t> de l’offre de formation </a:t>
            </a:r>
            <a:endParaRPr lang="fr-FR" sz="1600" dirty="0">
              <a:solidFill>
                <a:schemeClr val="accent6">
                  <a:lumMod val="75000"/>
                </a:schemeClr>
              </a:solidFill>
            </a:endParaRPr>
          </a:p>
        </p:txBody>
      </p:sp>
      <p:sp>
        <p:nvSpPr>
          <p:cNvPr id="8" name="ZoneTexte 7">
            <a:extLst>
              <a:ext uri="{FF2B5EF4-FFF2-40B4-BE49-F238E27FC236}">
                <a16:creationId xmlns:a16="http://schemas.microsoft.com/office/drawing/2014/main" id="{318E8634-151C-4700-A80D-BCBDD5682B24}"/>
              </a:ext>
            </a:extLst>
          </p:cNvPr>
          <p:cNvSpPr txBox="1"/>
          <p:nvPr/>
        </p:nvSpPr>
        <p:spPr>
          <a:xfrm>
            <a:off x="3428131" y="1686697"/>
            <a:ext cx="1979018" cy="923330"/>
          </a:xfrm>
          <a:prstGeom prst="rect">
            <a:avLst/>
          </a:prstGeom>
          <a:solidFill>
            <a:srgbClr val="0390CE"/>
          </a:solidFill>
        </p:spPr>
        <p:txBody>
          <a:bodyPr wrap="square" rtlCol="0">
            <a:spAutoFit/>
          </a:bodyPr>
          <a:lstStyle/>
          <a:p>
            <a:pPr algn="ctr"/>
            <a:r>
              <a:rPr lang="fr-FR" dirty="0">
                <a:solidFill>
                  <a:schemeClr val="bg1"/>
                </a:solidFill>
              </a:rPr>
              <a:t>Axe 2      </a:t>
            </a:r>
          </a:p>
          <a:p>
            <a:pPr algn="ctr"/>
            <a:r>
              <a:rPr lang="fr-FR" b="1" dirty="0">
                <a:solidFill>
                  <a:schemeClr val="bg1"/>
                </a:solidFill>
              </a:rPr>
              <a:t>« Coopérations académiques » </a:t>
            </a:r>
          </a:p>
        </p:txBody>
      </p:sp>
      <p:sp>
        <p:nvSpPr>
          <p:cNvPr id="9" name="ZoneTexte 8">
            <a:extLst>
              <a:ext uri="{FF2B5EF4-FFF2-40B4-BE49-F238E27FC236}">
                <a16:creationId xmlns:a16="http://schemas.microsoft.com/office/drawing/2014/main" id="{8CC6D0F9-1A29-4167-8C7B-F3BDE1B113CA}"/>
              </a:ext>
            </a:extLst>
          </p:cNvPr>
          <p:cNvSpPr txBox="1"/>
          <p:nvPr/>
        </p:nvSpPr>
        <p:spPr>
          <a:xfrm>
            <a:off x="6433652" y="1686697"/>
            <a:ext cx="1979018" cy="923330"/>
          </a:xfrm>
          <a:prstGeom prst="rect">
            <a:avLst/>
          </a:prstGeom>
          <a:solidFill>
            <a:srgbClr val="0390CE"/>
          </a:solidFill>
        </p:spPr>
        <p:txBody>
          <a:bodyPr wrap="square" rtlCol="0">
            <a:spAutoFit/>
          </a:bodyPr>
          <a:lstStyle/>
          <a:p>
            <a:pPr algn="ctr"/>
            <a:r>
              <a:rPr lang="fr-FR" dirty="0">
                <a:solidFill>
                  <a:schemeClr val="bg1"/>
                </a:solidFill>
              </a:rPr>
              <a:t>Axe 3   </a:t>
            </a:r>
          </a:p>
          <a:p>
            <a:pPr algn="ctr"/>
            <a:r>
              <a:rPr lang="fr-FR" dirty="0">
                <a:solidFill>
                  <a:schemeClr val="bg1"/>
                </a:solidFill>
              </a:rPr>
              <a:t>  </a:t>
            </a:r>
            <a:r>
              <a:rPr lang="fr-FR" b="1" dirty="0">
                <a:solidFill>
                  <a:schemeClr val="bg1"/>
                </a:solidFill>
              </a:rPr>
              <a:t>« Rayonnement et attractivité » </a:t>
            </a:r>
          </a:p>
        </p:txBody>
      </p:sp>
      <p:sp>
        <p:nvSpPr>
          <p:cNvPr id="10" name="Rectangle 9">
            <a:extLst>
              <a:ext uri="{FF2B5EF4-FFF2-40B4-BE49-F238E27FC236}">
                <a16:creationId xmlns:a16="http://schemas.microsoft.com/office/drawing/2014/main" id="{31C1EB75-A7D6-46B9-9667-D0F0AE03F0A6}"/>
              </a:ext>
            </a:extLst>
          </p:cNvPr>
          <p:cNvSpPr/>
          <p:nvPr/>
        </p:nvSpPr>
        <p:spPr>
          <a:xfrm>
            <a:off x="6226625" y="3179005"/>
            <a:ext cx="2917375" cy="1169551"/>
          </a:xfrm>
          <a:prstGeom prst="rect">
            <a:avLst/>
          </a:prstGeom>
          <a:ln w="28575">
            <a:solidFill>
              <a:schemeClr val="bg1"/>
            </a:solidFill>
          </a:ln>
        </p:spPr>
        <p:txBody>
          <a:bodyPr wrap="square">
            <a:spAutoFit/>
          </a:bodyPr>
          <a:lstStyle/>
          <a:p>
            <a:r>
              <a:rPr lang="fr-FR" sz="1400" b="1" dirty="0">
                <a:solidFill>
                  <a:srgbClr val="353D4D"/>
                </a:solidFill>
                <a:latin typeface="Arial" panose="020B0604020202020204" pitchFamily="34" charset="0"/>
                <a:cs typeface="Arial" panose="020B0604020202020204" pitchFamily="34" charset="0"/>
              </a:rPr>
              <a:t>Renforcer l’ingénierie administrative et pédagogique pour accompagner la </a:t>
            </a:r>
            <a:r>
              <a:rPr lang="fr-FR" sz="1400" b="1" dirty="0">
                <a:solidFill>
                  <a:schemeClr val="accent6">
                    <a:lumMod val="75000"/>
                  </a:schemeClr>
                </a:solidFill>
                <a:latin typeface="Arial" panose="020B0604020202020204" pitchFamily="34" charset="0"/>
                <a:cs typeface="Arial" panose="020B0604020202020204" pitchFamily="34" charset="0"/>
              </a:rPr>
              <a:t>structuration de la stratégie internationale des sites</a:t>
            </a:r>
            <a:endParaRPr lang="fr-FR" sz="1400" dirty="0">
              <a:solidFill>
                <a:schemeClr val="accent6">
                  <a:lumMod val="75000"/>
                </a:schemeClr>
              </a:solidFill>
              <a:latin typeface="Arial" panose="020B0604020202020204" pitchFamily="34" charset="0"/>
              <a:cs typeface="Arial" panose="020B0604020202020204" pitchFamily="34" charset="0"/>
            </a:endParaRPr>
          </a:p>
        </p:txBody>
      </p:sp>
      <p:pic>
        <p:nvPicPr>
          <p:cNvPr id="11" name="Image 10">
            <a:extLst>
              <a:ext uri="{FF2B5EF4-FFF2-40B4-BE49-F238E27FC236}">
                <a16:creationId xmlns:a16="http://schemas.microsoft.com/office/drawing/2014/main" id="{53CF665B-CE7E-46CC-A1FB-A093E519B679}"/>
              </a:ext>
            </a:extLst>
          </p:cNvPr>
          <p:cNvPicPr>
            <a:picLocks noChangeAspect="1"/>
          </p:cNvPicPr>
          <p:nvPr/>
        </p:nvPicPr>
        <p:blipFill>
          <a:blip r:embed="rId3" cstate="print"/>
          <a:stretch>
            <a:fillRect/>
          </a:stretch>
        </p:blipFill>
        <p:spPr>
          <a:xfrm>
            <a:off x="3401723" y="3212976"/>
            <a:ext cx="2311042" cy="1844278"/>
          </a:xfrm>
          <a:prstGeom prst="rect">
            <a:avLst/>
          </a:prstGeom>
        </p:spPr>
      </p:pic>
      <p:pic>
        <p:nvPicPr>
          <p:cNvPr id="12" name="Image 11">
            <a:extLst>
              <a:ext uri="{FF2B5EF4-FFF2-40B4-BE49-F238E27FC236}">
                <a16:creationId xmlns:a16="http://schemas.microsoft.com/office/drawing/2014/main" id="{B08DE1B0-35B4-463A-A87A-3C214854319B}"/>
              </a:ext>
            </a:extLst>
          </p:cNvPr>
          <p:cNvPicPr>
            <a:picLocks noChangeAspect="1"/>
          </p:cNvPicPr>
          <p:nvPr/>
        </p:nvPicPr>
        <p:blipFill>
          <a:blip r:embed="rId4" cstate="print"/>
          <a:stretch>
            <a:fillRect/>
          </a:stretch>
        </p:blipFill>
        <p:spPr>
          <a:xfrm>
            <a:off x="6156176" y="4797152"/>
            <a:ext cx="2533970" cy="1863173"/>
          </a:xfrm>
          <a:prstGeom prst="rect">
            <a:avLst/>
          </a:prstGeom>
          <a:effectLst>
            <a:softEdge rad="355600"/>
          </a:effectLst>
        </p:spPr>
      </p:pic>
    </p:spTree>
    <p:extLst>
      <p:ext uri="{BB962C8B-B14F-4D97-AF65-F5344CB8AC3E}">
        <p14:creationId xmlns:p14="http://schemas.microsoft.com/office/powerpoint/2010/main" val="1672215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6">
            <a:extLst>
              <a:ext uri="{FF2B5EF4-FFF2-40B4-BE49-F238E27FC236}">
                <a16:creationId xmlns:a16="http://schemas.microsoft.com/office/drawing/2014/main" id="{BDA1C55A-A3EF-49F4-ABD2-4307D5018EA8}"/>
              </a:ext>
            </a:extLst>
          </p:cNvPr>
          <p:cNvSpPr txBox="1">
            <a:spLocks/>
          </p:cNvSpPr>
          <p:nvPr/>
        </p:nvSpPr>
        <p:spPr bwMode="auto">
          <a:xfrm>
            <a:off x="302840" y="816095"/>
            <a:ext cx="8229600" cy="11445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defTabSz="457200" rtl="0" eaLnBrk="1" fontAlgn="base" hangingPunct="1">
              <a:spcBef>
                <a:spcPct val="0"/>
              </a:spcBef>
              <a:spcAft>
                <a:spcPct val="0"/>
              </a:spcAft>
              <a:defRPr sz="4400">
                <a:solidFill>
                  <a:srgbClr val="000000"/>
                </a:solidFill>
                <a:latin typeface="+mj-lt"/>
                <a:ea typeface="+mj-ea"/>
                <a:cs typeface="+mj-cs"/>
                <a:sym typeface="Calibri" panose="020F0502020204030204" pitchFamily="34" charset="0"/>
              </a:defRPr>
            </a:lvl1pPr>
            <a:lvl2pPr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anose="020F0502020204030204" pitchFamily="34" charset="0"/>
              </a:defRPr>
            </a:lvl2pPr>
            <a:lvl3pPr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anose="020F0502020204030204" pitchFamily="34" charset="0"/>
              </a:defRPr>
            </a:lvl3pPr>
            <a:lvl4pPr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anose="020F0502020204030204" pitchFamily="34" charset="0"/>
              </a:defRPr>
            </a:lvl4pPr>
            <a:lvl5pPr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anose="020F0502020204030204" pitchFamily="34" charset="0"/>
              </a:defRPr>
            </a:lvl5pPr>
            <a:lvl6pPr marL="457200"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itchFamily="-108" charset="0"/>
              </a:defRPr>
            </a:lvl6pPr>
            <a:lvl7pPr marL="914400"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itchFamily="-108" charset="0"/>
              </a:defRPr>
            </a:lvl7pPr>
            <a:lvl8pPr marL="1371600"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itchFamily="-108" charset="0"/>
              </a:defRPr>
            </a:lvl8pPr>
            <a:lvl9pPr marL="1828800"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itchFamily="-108" charset="0"/>
              </a:defRPr>
            </a:lvl9pPr>
          </a:lstStyle>
          <a:p>
            <a:pPr algn="l">
              <a:lnSpc>
                <a:spcPct val="90000"/>
              </a:lnSpc>
            </a:pPr>
            <a:r>
              <a:rPr lang="fr-FR" altLang="fr-FR" sz="2800" b="1" kern="0" dirty="0">
                <a:solidFill>
                  <a:srgbClr val="0390CE"/>
                </a:solidFill>
                <a:latin typeface="Arial" panose="020B0604020202020204" pitchFamily="34" charset="0"/>
                <a:cs typeface="Arial" panose="020B0604020202020204" pitchFamily="34" charset="0"/>
                <a:sym typeface="Arial Narrow" panose="020B0606020202030204" pitchFamily="34" charset="0"/>
              </a:rPr>
              <a:t>1. Présentation de l’AP 2020 : </a:t>
            </a:r>
            <a:r>
              <a:rPr lang="fr-FR" altLang="fr-FR" sz="2400" dirty="0">
                <a:solidFill>
                  <a:srgbClr val="878A94"/>
                </a:solidFill>
                <a:latin typeface="Arial" panose="020B0604020202020204" pitchFamily="34" charset="0"/>
                <a:cs typeface="Arial" panose="020B0604020202020204" pitchFamily="34" charset="0"/>
                <a:sym typeface="Arial Narrow" panose="020B0606020202030204" pitchFamily="34" charset="0"/>
              </a:rPr>
              <a:t>critères d’éligibilité</a:t>
            </a:r>
            <a:r>
              <a:rPr lang="fr-FR" altLang="fr-FR" sz="2800" b="1" kern="0" dirty="0">
                <a:solidFill>
                  <a:srgbClr val="404040"/>
                </a:solidFill>
                <a:latin typeface="Arial" panose="020B0604020202020204" pitchFamily="34" charset="0"/>
                <a:cs typeface="Arial" panose="020B0604020202020204" pitchFamily="34" charset="0"/>
                <a:sym typeface="Arial Narrow" panose="020B0606020202030204" pitchFamily="34" charset="0"/>
              </a:rPr>
              <a:t/>
            </a:r>
            <a:br>
              <a:rPr lang="fr-FR" altLang="fr-FR" sz="2800" b="1" kern="0" dirty="0">
                <a:solidFill>
                  <a:srgbClr val="404040"/>
                </a:solidFill>
                <a:latin typeface="Arial" panose="020B0604020202020204" pitchFamily="34" charset="0"/>
                <a:cs typeface="Arial" panose="020B0604020202020204" pitchFamily="34" charset="0"/>
                <a:sym typeface="Arial Narrow" panose="020B0606020202030204" pitchFamily="34" charset="0"/>
              </a:rPr>
            </a:br>
            <a:endParaRPr lang="fr-FR" altLang="fr-FR" sz="1800" kern="0" dirty="0">
              <a:solidFill>
                <a:srgbClr val="878A94"/>
              </a:solidFill>
              <a:latin typeface="Arial" panose="020B0604020202020204" pitchFamily="34" charset="0"/>
              <a:cs typeface="Arial" panose="020B0604020202020204" pitchFamily="34" charset="0"/>
            </a:endParaRPr>
          </a:p>
        </p:txBody>
      </p:sp>
      <p:sp>
        <p:nvSpPr>
          <p:cNvPr id="3" name="AutoShape 1">
            <a:extLst>
              <a:ext uri="{FF2B5EF4-FFF2-40B4-BE49-F238E27FC236}">
                <a16:creationId xmlns:a16="http://schemas.microsoft.com/office/drawing/2014/main" id="{7BF77547-62CA-4FCE-A3BF-DCC58FDA745D}"/>
              </a:ext>
            </a:extLst>
          </p:cNvPr>
          <p:cNvSpPr>
            <a:spLocks noChangeArrowheads="1"/>
          </p:cNvSpPr>
          <p:nvPr/>
        </p:nvSpPr>
        <p:spPr bwMode="auto">
          <a:xfrm>
            <a:off x="323528" y="1798616"/>
            <a:ext cx="3744416" cy="4853824"/>
          </a:xfrm>
          <a:prstGeom prst="roundRect">
            <a:avLst>
              <a:gd name="adj" fmla="val 16667"/>
            </a:avLst>
          </a:prstGeom>
          <a:ln>
            <a:headEnd/>
            <a:tailEnd/>
          </a:ln>
          <a:effectLst>
            <a:outerShdw blurRad="50800" dist="38100" algn="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rstTxWarp prst="textNoShape">
              <a:avLst/>
            </a:prstTxWarp>
          </a:bodyPr>
          <a:lstStyle/>
          <a:p>
            <a:pPr algn="ctr">
              <a:spcAft>
                <a:spcPts val="750"/>
              </a:spcAft>
            </a:pPr>
            <a:r>
              <a:rPr lang="fr-FR" sz="1600" b="1" dirty="0">
                <a:solidFill>
                  <a:schemeClr val="accent6">
                    <a:lumMod val="75000"/>
                  </a:schemeClr>
                </a:solidFill>
                <a:latin typeface="Arial" panose="020B0604020202020204" pitchFamily="34" charset="0"/>
                <a:cs typeface="Arial" panose="020B0604020202020204" pitchFamily="34" charset="0"/>
              </a:rPr>
              <a:t>Dans un des 8 domaines d’excellence régionaux</a:t>
            </a:r>
          </a:p>
          <a:p>
            <a:pPr algn="ctr">
              <a:spcAft>
                <a:spcPts val="750"/>
              </a:spcAft>
            </a:pPr>
            <a:endParaRPr lang="fr-FR" sz="1600" b="1" dirty="0">
              <a:solidFill>
                <a:schemeClr val="accent6">
                  <a:lumMod val="75000"/>
                </a:schemeClr>
              </a:solidFill>
              <a:latin typeface="Arial" panose="020B0604020202020204" pitchFamily="34" charset="0"/>
              <a:cs typeface="Arial" panose="020B0604020202020204" pitchFamily="34" charset="0"/>
            </a:endParaRPr>
          </a:p>
          <a:p>
            <a:pPr algn="ctr">
              <a:spcAft>
                <a:spcPts val="750"/>
              </a:spcAft>
            </a:pPr>
            <a:r>
              <a:rPr lang="fr-FR" sz="1600" dirty="0">
                <a:solidFill>
                  <a:srgbClr val="353D4D"/>
                </a:solidFill>
                <a:latin typeface="Arial" panose="020B0604020202020204" pitchFamily="34" charset="0"/>
                <a:cs typeface="Arial" panose="020B0604020202020204" pitchFamily="34" charset="0"/>
              </a:rPr>
              <a:t>Industrie du futur et production industrielle </a:t>
            </a:r>
          </a:p>
          <a:p>
            <a:pPr algn="ctr">
              <a:spcAft>
                <a:spcPts val="750"/>
              </a:spcAft>
            </a:pPr>
            <a:r>
              <a:rPr lang="fr-FR" sz="1600" dirty="0">
                <a:solidFill>
                  <a:srgbClr val="353D4D"/>
                </a:solidFill>
                <a:latin typeface="Arial" panose="020B0604020202020204" pitchFamily="34" charset="0"/>
                <a:cs typeface="Arial" panose="020B0604020202020204" pitchFamily="34" charset="0"/>
              </a:rPr>
              <a:t> Bâtiments et Travaux Publics </a:t>
            </a:r>
          </a:p>
          <a:p>
            <a:pPr algn="ctr">
              <a:spcAft>
                <a:spcPts val="750"/>
              </a:spcAft>
            </a:pPr>
            <a:r>
              <a:rPr lang="fr-FR" sz="1600" dirty="0">
                <a:solidFill>
                  <a:srgbClr val="353D4D"/>
                </a:solidFill>
                <a:latin typeface="Arial" panose="020B0604020202020204" pitchFamily="34" charset="0"/>
                <a:cs typeface="Arial" panose="020B0604020202020204" pitchFamily="34" charset="0"/>
              </a:rPr>
              <a:t> Numérique </a:t>
            </a:r>
          </a:p>
          <a:p>
            <a:pPr algn="ctr">
              <a:spcAft>
                <a:spcPts val="750"/>
              </a:spcAft>
            </a:pPr>
            <a:r>
              <a:rPr lang="fr-FR" sz="1600" dirty="0">
                <a:solidFill>
                  <a:srgbClr val="353D4D"/>
                </a:solidFill>
                <a:latin typeface="Arial" panose="020B0604020202020204" pitchFamily="34" charset="0"/>
                <a:cs typeface="Arial" panose="020B0604020202020204" pitchFamily="34" charset="0"/>
              </a:rPr>
              <a:t> Agriculture, Agroalimentaire, Forêt </a:t>
            </a:r>
          </a:p>
          <a:p>
            <a:pPr algn="ctr">
              <a:spcAft>
                <a:spcPts val="750"/>
              </a:spcAft>
            </a:pPr>
            <a:r>
              <a:rPr lang="fr-FR" sz="1600" dirty="0">
                <a:solidFill>
                  <a:srgbClr val="353D4D"/>
                </a:solidFill>
                <a:latin typeface="Arial" panose="020B0604020202020204" pitchFamily="34" charset="0"/>
                <a:cs typeface="Arial" panose="020B0604020202020204" pitchFamily="34" charset="0"/>
              </a:rPr>
              <a:t> Mobilité, systèmes de transport intelligents </a:t>
            </a:r>
          </a:p>
          <a:p>
            <a:pPr algn="ctr">
              <a:spcAft>
                <a:spcPts val="750"/>
              </a:spcAft>
            </a:pPr>
            <a:r>
              <a:rPr lang="fr-FR" sz="1600" dirty="0">
                <a:solidFill>
                  <a:srgbClr val="353D4D"/>
                </a:solidFill>
                <a:latin typeface="Arial" panose="020B0604020202020204" pitchFamily="34" charset="0"/>
                <a:cs typeface="Arial" panose="020B0604020202020204" pitchFamily="34" charset="0"/>
              </a:rPr>
              <a:t> Sport, montagne et tourisme </a:t>
            </a:r>
          </a:p>
          <a:p>
            <a:pPr algn="ctr">
              <a:spcAft>
                <a:spcPts val="750"/>
              </a:spcAft>
            </a:pPr>
            <a:r>
              <a:rPr lang="fr-FR" sz="1600" dirty="0">
                <a:solidFill>
                  <a:srgbClr val="353D4D"/>
                </a:solidFill>
                <a:latin typeface="Arial" panose="020B0604020202020204" pitchFamily="34" charset="0"/>
                <a:cs typeface="Arial" panose="020B0604020202020204" pitchFamily="34" charset="0"/>
              </a:rPr>
              <a:t> Energie </a:t>
            </a:r>
          </a:p>
          <a:p>
            <a:pPr algn="ctr">
              <a:spcAft>
                <a:spcPts val="750"/>
              </a:spcAft>
            </a:pPr>
            <a:r>
              <a:rPr lang="fr-FR" sz="1600" dirty="0">
                <a:solidFill>
                  <a:srgbClr val="353D4D"/>
                </a:solidFill>
                <a:latin typeface="Arial" panose="020B0604020202020204" pitchFamily="34" charset="0"/>
                <a:cs typeface="Arial" panose="020B0604020202020204" pitchFamily="34" charset="0"/>
              </a:rPr>
              <a:t> Santé</a:t>
            </a:r>
          </a:p>
          <a:p>
            <a:pPr fontAlgn="base">
              <a:spcBef>
                <a:spcPct val="0"/>
              </a:spcBef>
              <a:spcAft>
                <a:spcPct val="0"/>
              </a:spcAft>
            </a:pPr>
            <a:endParaRPr lang="fr-FR" dirty="0">
              <a:solidFill>
                <a:schemeClr val="tx1"/>
              </a:solidFill>
              <a:latin typeface="Arial" pitchFamily="34" charset="0"/>
            </a:endParaRPr>
          </a:p>
        </p:txBody>
      </p:sp>
      <p:sp>
        <p:nvSpPr>
          <p:cNvPr id="4" name="AutoShape 2">
            <a:extLst>
              <a:ext uri="{FF2B5EF4-FFF2-40B4-BE49-F238E27FC236}">
                <a16:creationId xmlns:a16="http://schemas.microsoft.com/office/drawing/2014/main" id="{79E3EAA1-2437-4B37-9AB3-B0F25B72B756}"/>
              </a:ext>
            </a:extLst>
          </p:cNvPr>
          <p:cNvSpPr>
            <a:spLocks noChangeArrowheads="1"/>
          </p:cNvSpPr>
          <p:nvPr/>
        </p:nvSpPr>
        <p:spPr bwMode="auto">
          <a:xfrm>
            <a:off x="5220072" y="1793478"/>
            <a:ext cx="3621088" cy="4858962"/>
          </a:xfrm>
          <a:prstGeom prst="roundRect">
            <a:avLst>
              <a:gd name="adj" fmla="val 16667"/>
            </a:avLst>
          </a:prstGeom>
          <a:ln>
            <a:headEnd/>
            <a:tailEnd/>
          </a:ln>
          <a:effectLst>
            <a:outerShdw blurRad="50800" dist="38100" algn="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rstTxWarp prst="textNoShape">
              <a:avLst/>
            </a:prstTxWarp>
          </a:bodyPr>
          <a:lstStyle/>
          <a:p>
            <a:pPr algn="ctr">
              <a:spcAft>
                <a:spcPts val="750"/>
              </a:spcAft>
            </a:pPr>
            <a:r>
              <a:rPr lang="fr-FR" sz="1600" dirty="0">
                <a:solidFill>
                  <a:srgbClr val="353D4D"/>
                </a:solidFill>
                <a:latin typeface="Arial" panose="020B0604020202020204" pitchFamily="34" charset="0"/>
                <a:cs typeface="Arial" panose="020B0604020202020204" pitchFamily="34" charset="0"/>
              </a:rPr>
              <a:t>Sur une </a:t>
            </a:r>
            <a:r>
              <a:rPr lang="fr-FR" sz="1600" b="1" dirty="0">
                <a:solidFill>
                  <a:schemeClr val="accent6">
                    <a:lumMod val="75000"/>
                  </a:schemeClr>
                </a:solidFill>
                <a:latin typeface="Arial" panose="020B0604020202020204" pitchFamily="34" charset="0"/>
                <a:cs typeface="Arial" panose="020B0604020202020204" pitchFamily="34" charset="0"/>
              </a:rPr>
              <a:t>zones géographiques prioritaires pour le développement des coopérations universitaires et scientifiques</a:t>
            </a:r>
            <a:endParaRPr lang="fr-FR" sz="1600" dirty="0">
              <a:solidFill>
                <a:schemeClr val="accent6">
                  <a:lumMod val="75000"/>
                </a:schemeClr>
              </a:solidFill>
              <a:latin typeface="Arial" panose="020B0604020202020204" pitchFamily="34" charset="0"/>
              <a:cs typeface="Arial" panose="020B0604020202020204" pitchFamily="34" charset="0"/>
            </a:endParaRPr>
          </a:p>
          <a:p>
            <a:pPr algn="ctr" fontAlgn="base">
              <a:spcBef>
                <a:spcPct val="0"/>
              </a:spcBef>
              <a:spcAft>
                <a:spcPct val="0"/>
              </a:spcAft>
            </a:pPr>
            <a:endParaRPr lang="fr-FR" sz="1600" b="1" dirty="0">
              <a:solidFill>
                <a:srgbClr val="000000"/>
              </a:solidFill>
              <a:latin typeface="Arial" panose="020B0604020202020204" pitchFamily="34" charset="0"/>
              <a:cs typeface="Arial" panose="020B0604020202020204" pitchFamily="34" charset="0"/>
            </a:endParaRPr>
          </a:p>
          <a:p>
            <a:pPr algn="ctr" fontAlgn="base">
              <a:spcBef>
                <a:spcPct val="0"/>
              </a:spcBef>
              <a:spcAft>
                <a:spcPct val="0"/>
              </a:spcAft>
            </a:pPr>
            <a:r>
              <a:rPr lang="fr-FR" sz="1600" b="1" dirty="0">
                <a:solidFill>
                  <a:srgbClr val="353D4D"/>
                </a:solidFill>
                <a:latin typeface="Arial" panose="020B0604020202020204" pitchFamily="34" charset="0"/>
                <a:cs typeface="Arial" panose="020B0604020202020204" pitchFamily="34" charset="0"/>
              </a:rPr>
              <a:t>Asie </a:t>
            </a:r>
            <a:r>
              <a:rPr lang="fr-FR" sz="1600" dirty="0">
                <a:solidFill>
                  <a:srgbClr val="353D4D"/>
                </a:solidFill>
                <a:latin typeface="Arial" panose="020B0604020202020204" pitchFamily="34" charset="0"/>
                <a:cs typeface="Arial" panose="020B0604020202020204" pitchFamily="34" charset="0"/>
              </a:rPr>
              <a:t>: Chine, Japon, Vietnam</a:t>
            </a:r>
          </a:p>
          <a:p>
            <a:pPr algn="ctr" fontAlgn="base">
              <a:spcBef>
                <a:spcPct val="0"/>
              </a:spcBef>
              <a:spcAft>
                <a:spcPct val="0"/>
              </a:spcAft>
            </a:pPr>
            <a:endParaRPr lang="fr-FR" sz="1600" dirty="0">
              <a:solidFill>
                <a:srgbClr val="353D4D"/>
              </a:solidFill>
              <a:latin typeface="Arial" panose="020B0604020202020204" pitchFamily="34" charset="0"/>
              <a:cs typeface="Arial" panose="020B0604020202020204" pitchFamily="34" charset="0"/>
            </a:endParaRPr>
          </a:p>
          <a:p>
            <a:pPr algn="ctr" fontAlgn="base">
              <a:spcBef>
                <a:spcPct val="0"/>
              </a:spcBef>
              <a:spcAft>
                <a:spcPct val="0"/>
              </a:spcAft>
            </a:pPr>
            <a:r>
              <a:rPr lang="fr-FR" sz="1600" b="1" dirty="0">
                <a:solidFill>
                  <a:srgbClr val="353D4D"/>
                </a:solidFill>
                <a:latin typeface="Arial" panose="020B0604020202020204" pitchFamily="34" charset="0"/>
                <a:cs typeface="Arial" panose="020B0604020202020204" pitchFamily="34" charset="0"/>
              </a:rPr>
              <a:t>Amérique du Nord</a:t>
            </a:r>
            <a:r>
              <a:rPr lang="fr-FR" sz="1600" dirty="0">
                <a:solidFill>
                  <a:srgbClr val="353D4D"/>
                </a:solidFill>
                <a:latin typeface="Arial" panose="020B0604020202020204" pitchFamily="34" charset="0"/>
                <a:cs typeface="Arial" panose="020B0604020202020204" pitchFamily="34" charset="0"/>
              </a:rPr>
              <a:t> : Canada francophone, USA (Pennsylvanie, Californie)</a:t>
            </a:r>
          </a:p>
          <a:p>
            <a:pPr algn="ctr" fontAlgn="base">
              <a:spcBef>
                <a:spcPct val="0"/>
              </a:spcBef>
              <a:spcAft>
                <a:spcPct val="0"/>
              </a:spcAft>
            </a:pPr>
            <a:endParaRPr lang="fr-FR" sz="1600" dirty="0">
              <a:solidFill>
                <a:srgbClr val="353D4D"/>
              </a:solidFill>
              <a:latin typeface="Arial" panose="020B0604020202020204" pitchFamily="34" charset="0"/>
              <a:cs typeface="Arial" panose="020B0604020202020204" pitchFamily="34" charset="0"/>
            </a:endParaRPr>
          </a:p>
          <a:p>
            <a:pPr algn="ctr">
              <a:spcAft>
                <a:spcPts val="750"/>
              </a:spcAft>
            </a:pPr>
            <a:r>
              <a:rPr lang="fr-FR" sz="1600" b="1" dirty="0">
                <a:solidFill>
                  <a:srgbClr val="353D4D"/>
                </a:solidFill>
                <a:latin typeface="Arial" panose="020B0604020202020204" pitchFamily="34" charset="0"/>
                <a:cs typeface="Arial" panose="020B0604020202020204" pitchFamily="34" charset="0"/>
              </a:rPr>
              <a:t>Arc lémanique</a:t>
            </a:r>
          </a:p>
          <a:p>
            <a:pPr algn="ctr">
              <a:spcAft>
                <a:spcPts val="750"/>
              </a:spcAft>
            </a:pPr>
            <a:r>
              <a:rPr lang="fr-FR" sz="1600" b="1" dirty="0">
                <a:solidFill>
                  <a:srgbClr val="353D4D"/>
                </a:solidFill>
                <a:latin typeface="Arial" panose="020B0604020202020204" pitchFamily="34" charset="0"/>
                <a:cs typeface="Arial" panose="020B0604020202020204" pitchFamily="34" charset="0"/>
              </a:rPr>
              <a:t>Europe </a:t>
            </a:r>
            <a:r>
              <a:rPr lang="fr-FR" sz="1600" dirty="0">
                <a:solidFill>
                  <a:srgbClr val="353D4D"/>
                </a:solidFill>
                <a:latin typeface="Arial" panose="020B0604020202020204" pitchFamily="34" charset="0"/>
                <a:cs typeface="Arial" panose="020B0604020202020204" pitchFamily="34" charset="0"/>
              </a:rPr>
              <a:t>dont</a:t>
            </a:r>
            <a:r>
              <a:rPr lang="fr-FR" sz="1600" b="1" dirty="0">
                <a:solidFill>
                  <a:srgbClr val="353D4D"/>
                </a:solidFill>
                <a:latin typeface="Arial" panose="020B0604020202020204" pitchFamily="34" charset="0"/>
                <a:cs typeface="Arial" panose="020B0604020202020204" pitchFamily="34" charset="0"/>
              </a:rPr>
              <a:t> 4 Moteurs</a:t>
            </a:r>
            <a:r>
              <a:rPr lang="fr-FR" sz="1600" dirty="0">
                <a:solidFill>
                  <a:srgbClr val="353D4D"/>
                </a:solidFill>
                <a:latin typeface="Arial" panose="020B0604020202020204" pitchFamily="34" charset="0"/>
                <a:cs typeface="Arial" panose="020B0604020202020204" pitchFamily="34" charset="0"/>
              </a:rPr>
              <a:t> </a:t>
            </a:r>
            <a:r>
              <a:rPr lang="fr-FR" sz="1600" b="1" dirty="0">
                <a:solidFill>
                  <a:srgbClr val="353D4D"/>
                </a:solidFill>
                <a:latin typeface="Arial" panose="020B0604020202020204" pitchFamily="34" charset="0"/>
                <a:cs typeface="Arial" panose="020B0604020202020204" pitchFamily="34" charset="0"/>
              </a:rPr>
              <a:t>pour l’Europe</a:t>
            </a:r>
            <a:r>
              <a:rPr lang="fr-FR" sz="1600" dirty="0">
                <a:solidFill>
                  <a:srgbClr val="353D4D"/>
                </a:solidFill>
                <a:latin typeface="Arial" panose="020B0604020202020204" pitchFamily="34" charset="0"/>
                <a:cs typeface="Arial" panose="020B0604020202020204" pitchFamily="34" charset="0"/>
              </a:rPr>
              <a:t> (Lombardie, Bade-Wurtemberg, Catalogne)</a:t>
            </a:r>
          </a:p>
          <a:p>
            <a:pPr algn="ctr">
              <a:spcAft>
                <a:spcPts val="750"/>
              </a:spcAft>
            </a:pPr>
            <a:r>
              <a:rPr lang="fr-FR" sz="1600" b="1" dirty="0">
                <a:solidFill>
                  <a:srgbClr val="353D4D"/>
                </a:solidFill>
                <a:latin typeface="Arial" panose="020B0604020202020204" pitchFamily="34" charset="0"/>
                <a:cs typeface="Arial" panose="020B0604020202020204" pitchFamily="34" charset="0"/>
              </a:rPr>
              <a:t>Maghreb</a:t>
            </a:r>
            <a:r>
              <a:rPr lang="fr-FR" sz="1600" dirty="0">
                <a:solidFill>
                  <a:srgbClr val="353D4D"/>
                </a:solidFill>
                <a:latin typeface="Arial" panose="020B0604020202020204" pitchFamily="34" charset="0"/>
                <a:cs typeface="Arial" panose="020B0604020202020204" pitchFamily="34" charset="0"/>
              </a:rPr>
              <a:t> (Tunisie, Maroc)</a:t>
            </a:r>
          </a:p>
        </p:txBody>
      </p:sp>
      <p:sp>
        <p:nvSpPr>
          <p:cNvPr id="5" name="ZoneTexte 4">
            <a:extLst>
              <a:ext uri="{FF2B5EF4-FFF2-40B4-BE49-F238E27FC236}">
                <a16:creationId xmlns:a16="http://schemas.microsoft.com/office/drawing/2014/main" id="{36E746EA-C803-45F9-AEDB-A1A5EB6F4257}"/>
              </a:ext>
            </a:extLst>
          </p:cNvPr>
          <p:cNvSpPr txBox="1"/>
          <p:nvPr/>
        </p:nvSpPr>
        <p:spPr>
          <a:xfrm>
            <a:off x="4247964" y="3573016"/>
            <a:ext cx="972108" cy="923330"/>
          </a:xfrm>
          <a:prstGeom prst="rect">
            <a:avLst/>
          </a:prstGeom>
          <a:noFill/>
        </p:spPr>
        <p:txBody>
          <a:bodyPr wrap="square" rtlCol="0">
            <a:spAutoFit/>
          </a:bodyPr>
          <a:lstStyle/>
          <a:p>
            <a:pPr algn="ctr"/>
            <a:r>
              <a:rPr lang="fr-FR" b="1" dirty="0">
                <a:solidFill>
                  <a:srgbClr val="002060"/>
                </a:solidFill>
              </a:rPr>
              <a:t>ET </a:t>
            </a:r>
          </a:p>
          <a:p>
            <a:pPr algn="ctr"/>
            <a:r>
              <a:rPr lang="fr-FR" b="1" dirty="0">
                <a:solidFill>
                  <a:srgbClr val="002060"/>
                </a:solidFill>
              </a:rPr>
              <a:t>/ </a:t>
            </a:r>
          </a:p>
          <a:p>
            <a:pPr algn="ctr"/>
            <a:r>
              <a:rPr lang="fr-FR" b="1" dirty="0">
                <a:solidFill>
                  <a:srgbClr val="002060"/>
                </a:solidFill>
              </a:rPr>
              <a:t>OU </a:t>
            </a:r>
          </a:p>
        </p:txBody>
      </p:sp>
    </p:spTree>
    <p:extLst>
      <p:ext uri="{BB962C8B-B14F-4D97-AF65-F5344CB8AC3E}">
        <p14:creationId xmlns:p14="http://schemas.microsoft.com/office/powerpoint/2010/main" val="1502709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
            <a:extLst>
              <a:ext uri="{FF2B5EF4-FFF2-40B4-BE49-F238E27FC236}">
                <a16:creationId xmlns:a16="http://schemas.microsoft.com/office/drawing/2014/main" id="{51C3003D-3AAD-4D7D-B961-712A37E728B9}"/>
              </a:ext>
            </a:extLst>
          </p:cNvPr>
          <p:cNvSpPr>
            <a:spLocks noChangeArrowheads="1"/>
          </p:cNvSpPr>
          <p:nvPr/>
        </p:nvSpPr>
        <p:spPr bwMode="auto">
          <a:xfrm>
            <a:off x="1151620" y="1988840"/>
            <a:ext cx="6840760" cy="4248472"/>
          </a:xfrm>
          <a:prstGeom prst="roundRect">
            <a:avLst>
              <a:gd name="adj" fmla="val 16667"/>
            </a:avLst>
          </a:prstGeom>
          <a:ln>
            <a:headEnd/>
            <a:tailEnd/>
          </a:ln>
          <a:effectLst>
            <a:outerShdw blurRad="50800" dist="38100" algn="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rstTxWarp prst="textNoShape">
              <a:avLst/>
            </a:prstTxWarp>
          </a:bodyPr>
          <a:lstStyle/>
          <a:p>
            <a:pPr marL="214313" indent="-214313">
              <a:buFont typeface="Arial" panose="020B0604020202020204" pitchFamily="34" charset="0"/>
              <a:buChar char="•"/>
            </a:pPr>
            <a:r>
              <a:rPr lang="fr-FR" sz="1600" b="1" dirty="0">
                <a:solidFill>
                  <a:schemeClr val="accent2"/>
                </a:solidFill>
                <a:latin typeface="Arial" panose="020B0604020202020204" pitchFamily="34" charset="0"/>
                <a:cs typeface="Arial" panose="020B0604020202020204" pitchFamily="34" charset="0"/>
              </a:rPr>
              <a:t>Qualité générale et pertinence </a:t>
            </a:r>
            <a:r>
              <a:rPr lang="fr-FR" sz="1600" dirty="0">
                <a:solidFill>
                  <a:srgbClr val="353D4D"/>
                </a:solidFill>
                <a:latin typeface="Arial" panose="020B0604020202020204" pitchFamily="34" charset="0"/>
                <a:cs typeface="Arial" panose="020B0604020202020204" pitchFamily="34" charset="0"/>
              </a:rPr>
              <a:t>du projet </a:t>
            </a:r>
          </a:p>
          <a:p>
            <a:pPr marL="214313" indent="-214313">
              <a:buFont typeface="Arial" panose="020B0604020202020204" pitchFamily="34" charset="0"/>
              <a:buChar char="•"/>
            </a:pPr>
            <a:endParaRPr lang="fr-FR" sz="1600" dirty="0">
              <a:solidFill>
                <a:schemeClr val="tx1"/>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fr-FR" sz="1600" b="1" dirty="0">
                <a:solidFill>
                  <a:schemeClr val="accent2"/>
                </a:solidFill>
                <a:latin typeface="Arial" panose="020B0604020202020204" pitchFamily="34" charset="0"/>
                <a:cs typeface="Arial" panose="020B0604020202020204" pitchFamily="34" charset="0"/>
              </a:rPr>
              <a:t>Qualité de gestion du projet </a:t>
            </a:r>
            <a:r>
              <a:rPr lang="fr-FR" sz="1600" dirty="0">
                <a:solidFill>
                  <a:srgbClr val="353D4D"/>
                </a:solidFill>
                <a:latin typeface="Arial" panose="020B0604020202020204" pitchFamily="34" charset="0"/>
                <a:cs typeface="Arial" panose="020B0604020202020204" pitchFamily="34" charset="0"/>
              </a:rPr>
              <a:t>(pertinence des outils de gestion, clarté, cohérence, efficacité et complétude des tâches proposées, cohérence du calendrier prévu) </a:t>
            </a:r>
          </a:p>
          <a:p>
            <a:pPr marL="214313" indent="-214313">
              <a:buFont typeface="Arial" panose="020B0604020202020204" pitchFamily="34" charset="0"/>
              <a:buChar char="•"/>
            </a:pPr>
            <a:endParaRPr lang="fr-FR" sz="1600" dirty="0">
              <a:solidFill>
                <a:srgbClr val="353D4D"/>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fr-FR" sz="1600" b="1" dirty="0">
                <a:solidFill>
                  <a:schemeClr val="accent2"/>
                </a:solidFill>
                <a:latin typeface="Arial" panose="020B0604020202020204" pitchFamily="34" charset="0"/>
                <a:cs typeface="Arial" panose="020B0604020202020204" pitchFamily="34" charset="0"/>
              </a:rPr>
              <a:t>Qualité et diversité du partenariat </a:t>
            </a:r>
            <a:r>
              <a:rPr lang="fr-FR" sz="1600" dirty="0">
                <a:solidFill>
                  <a:schemeClr val="tx1"/>
                </a:solidFill>
                <a:latin typeface="Arial" panose="020B0604020202020204" pitchFamily="34" charset="0"/>
                <a:cs typeface="Arial" panose="020B0604020202020204" pitchFamily="34" charset="0"/>
              </a:rPr>
              <a:t>: </a:t>
            </a:r>
            <a:r>
              <a:rPr lang="fr-FR" sz="1600" dirty="0">
                <a:solidFill>
                  <a:srgbClr val="353D4D"/>
                </a:solidFill>
                <a:latin typeface="Arial" panose="020B0604020202020204" pitchFamily="34" charset="0"/>
                <a:cs typeface="Arial" panose="020B0604020202020204" pitchFamily="34" charset="0"/>
              </a:rPr>
              <a:t>implication des partenaires universitaires étrangers, intégration de partenaires économiques, compétence et expertise scientifiques et techniques des partenaires, rôles et fonctions des partenaires dans le déroulement du projet et leur complémentarité (en particulier dans le cadre de projets pluridisciplinaires et / ou interrégionaux) </a:t>
            </a:r>
          </a:p>
          <a:p>
            <a:pPr marL="214313" indent="-214313">
              <a:buFont typeface="Arial" panose="020B0604020202020204" pitchFamily="34" charset="0"/>
              <a:buChar char="•"/>
            </a:pPr>
            <a:endParaRPr lang="fr-FR" sz="1600" dirty="0">
              <a:solidFill>
                <a:schemeClr val="tx1"/>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fr-FR" sz="1600" b="1" dirty="0">
                <a:solidFill>
                  <a:schemeClr val="accent2"/>
                </a:solidFill>
                <a:latin typeface="Arial" panose="020B0604020202020204" pitchFamily="34" charset="0"/>
                <a:cs typeface="Arial" panose="020B0604020202020204" pitchFamily="34" charset="0"/>
              </a:rPr>
              <a:t>Qualité et pertinence des outils utilisés </a:t>
            </a:r>
            <a:r>
              <a:rPr lang="fr-FR" sz="1600" dirty="0">
                <a:solidFill>
                  <a:srgbClr val="353D4D"/>
                </a:solidFill>
                <a:latin typeface="Arial" panose="020B0604020202020204" pitchFamily="34" charset="0"/>
                <a:cs typeface="Arial" panose="020B0604020202020204" pitchFamily="34" charset="0"/>
              </a:rPr>
              <a:t>pour assurer le suivi du projet, son impact et sa diffusion.</a:t>
            </a:r>
          </a:p>
          <a:p>
            <a:pPr marL="214313" indent="-214313">
              <a:buFont typeface="Arial" panose="020B0604020202020204" pitchFamily="34" charset="0"/>
              <a:buChar char="•"/>
            </a:pPr>
            <a:endParaRPr lang="fr-FR" sz="1400" dirty="0">
              <a:solidFill>
                <a:schemeClr val="tx1"/>
              </a:solidFill>
              <a:latin typeface="Arial" panose="020B0604020202020204" pitchFamily="34" charset="0"/>
              <a:cs typeface="Arial" panose="020B0604020202020204" pitchFamily="34" charset="0"/>
            </a:endParaRPr>
          </a:p>
          <a:p>
            <a:pPr lvl="0" fontAlgn="base">
              <a:spcBef>
                <a:spcPct val="0"/>
              </a:spcBef>
              <a:spcAft>
                <a:spcPct val="0"/>
              </a:spcAft>
            </a:pPr>
            <a:endParaRPr lang="fr-FR" dirty="0">
              <a:solidFill>
                <a:schemeClr val="tx1"/>
              </a:solidFill>
              <a:latin typeface="+mj-lt"/>
            </a:endParaRPr>
          </a:p>
          <a:p>
            <a:pPr lvl="0" fontAlgn="base">
              <a:spcBef>
                <a:spcPct val="0"/>
              </a:spcBef>
              <a:spcAft>
                <a:spcPct val="0"/>
              </a:spcAft>
            </a:pPr>
            <a:endParaRPr lang="fr-FR" dirty="0">
              <a:solidFill>
                <a:schemeClr val="tx1"/>
              </a:solidFill>
              <a:latin typeface="+mj-lt"/>
            </a:endParaRPr>
          </a:p>
        </p:txBody>
      </p:sp>
      <p:sp>
        <p:nvSpPr>
          <p:cNvPr id="4" name="Titre 6">
            <a:extLst>
              <a:ext uri="{FF2B5EF4-FFF2-40B4-BE49-F238E27FC236}">
                <a16:creationId xmlns:a16="http://schemas.microsoft.com/office/drawing/2014/main" id="{371E3099-A058-4BB0-82D6-7AB20A8E8962}"/>
              </a:ext>
            </a:extLst>
          </p:cNvPr>
          <p:cNvSpPr txBox="1">
            <a:spLocks/>
          </p:cNvSpPr>
          <p:nvPr/>
        </p:nvSpPr>
        <p:spPr bwMode="auto">
          <a:xfrm>
            <a:off x="302840" y="816095"/>
            <a:ext cx="8229600" cy="884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defTabSz="457200" rtl="0" eaLnBrk="1" fontAlgn="base" hangingPunct="1">
              <a:spcBef>
                <a:spcPct val="0"/>
              </a:spcBef>
              <a:spcAft>
                <a:spcPct val="0"/>
              </a:spcAft>
              <a:defRPr sz="4400">
                <a:solidFill>
                  <a:srgbClr val="000000"/>
                </a:solidFill>
                <a:latin typeface="+mj-lt"/>
                <a:ea typeface="+mj-ea"/>
                <a:cs typeface="+mj-cs"/>
                <a:sym typeface="Calibri" panose="020F0502020204030204" pitchFamily="34" charset="0"/>
              </a:defRPr>
            </a:lvl1pPr>
            <a:lvl2pPr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anose="020F0502020204030204" pitchFamily="34" charset="0"/>
              </a:defRPr>
            </a:lvl2pPr>
            <a:lvl3pPr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anose="020F0502020204030204" pitchFamily="34" charset="0"/>
              </a:defRPr>
            </a:lvl3pPr>
            <a:lvl4pPr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anose="020F0502020204030204" pitchFamily="34" charset="0"/>
              </a:defRPr>
            </a:lvl4pPr>
            <a:lvl5pPr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anose="020F0502020204030204" pitchFamily="34" charset="0"/>
              </a:defRPr>
            </a:lvl5pPr>
            <a:lvl6pPr marL="457200"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itchFamily="-108" charset="0"/>
              </a:defRPr>
            </a:lvl6pPr>
            <a:lvl7pPr marL="914400"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itchFamily="-108" charset="0"/>
              </a:defRPr>
            </a:lvl7pPr>
            <a:lvl8pPr marL="1371600"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itchFamily="-108" charset="0"/>
              </a:defRPr>
            </a:lvl8pPr>
            <a:lvl9pPr marL="1828800"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itchFamily="-108" charset="0"/>
              </a:defRPr>
            </a:lvl9pPr>
          </a:lstStyle>
          <a:p>
            <a:pPr algn="l">
              <a:lnSpc>
                <a:spcPct val="90000"/>
              </a:lnSpc>
            </a:pPr>
            <a:r>
              <a:rPr lang="fr-FR" altLang="fr-FR" sz="2800" b="1" kern="0" dirty="0">
                <a:solidFill>
                  <a:srgbClr val="0390CE"/>
                </a:solidFill>
                <a:latin typeface="Arial" panose="020B0604020202020204" pitchFamily="34" charset="0"/>
                <a:cs typeface="Arial" panose="020B0604020202020204" pitchFamily="34" charset="0"/>
                <a:sym typeface="Arial Narrow" panose="020B0606020202030204" pitchFamily="34" charset="0"/>
              </a:rPr>
              <a:t>1. Présentation de l’AP 2020 :                                           </a:t>
            </a:r>
          </a:p>
          <a:p>
            <a:pPr algn="l">
              <a:lnSpc>
                <a:spcPct val="90000"/>
              </a:lnSpc>
            </a:pPr>
            <a:r>
              <a:rPr lang="fr-FR" altLang="fr-FR" sz="2800" b="1" kern="0" dirty="0">
                <a:solidFill>
                  <a:srgbClr val="0390CE"/>
                </a:solidFill>
                <a:latin typeface="Arial" panose="020B0604020202020204" pitchFamily="34" charset="0"/>
                <a:cs typeface="Arial" panose="020B0604020202020204" pitchFamily="34" charset="0"/>
                <a:sym typeface="Arial Narrow" panose="020B0606020202030204" pitchFamily="34" charset="0"/>
              </a:rPr>
              <a:t>   </a:t>
            </a:r>
            <a:r>
              <a:rPr lang="fr-FR" altLang="fr-FR" sz="2400" dirty="0">
                <a:solidFill>
                  <a:srgbClr val="878A94"/>
                </a:solidFill>
                <a:latin typeface="Arial" panose="020B0604020202020204" pitchFamily="34" charset="0"/>
                <a:cs typeface="Arial" panose="020B0604020202020204" pitchFamily="34" charset="0"/>
                <a:sym typeface="Arial Narrow" panose="020B0606020202030204" pitchFamily="34" charset="0"/>
              </a:rPr>
              <a:t> Critères d’instruction généraux</a:t>
            </a:r>
            <a:endParaRPr lang="fr-FR" altLang="fr-FR" sz="1800" kern="0" dirty="0">
              <a:solidFill>
                <a:srgbClr val="878A9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6768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
            <a:extLst>
              <a:ext uri="{FF2B5EF4-FFF2-40B4-BE49-F238E27FC236}">
                <a16:creationId xmlns:a16="http://schemas.microsoft.com/office/drawing/2014/main" id="{5086F01B-9138-4BBF-9C16-D16E6E40454C}"/>
              </a:ext>
            </a:extLst>
          </p:cNvPr>
          <p:cNvSpPr>
            <a:spLocks noChangeArrowheads="1"/>
          </p:cNvSpPr>
          <p:nvPr/>
        </p:nvSpPr>
        <p:spPr bwMode="auto">
          <a:xfrm>
            <a:off x="285767" y="1607982"/>
            <a:ext cx="3063776" cy="5068935"/>
          </a:xfrm>
          <a:prstGeom prst="roundRect">
            <a:avLst>
              <a:gd name="adj" fmla="val 16667"/>
            </a:avLst>
          </a:prstGeom>
          <a:ln>
            <a:headEnd/>
            <a:tailEnd/>
          </a:ln>
          <a:effectLst>
            <a:outerShdw blurRad="50800" dist="38100" algn="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rstTxWarp prst="textNoShape">
              <a:avLst/>
            </a:prstTxWarp>
          </a:bodyPr>
          <a:lstStyle/>
          <a:p>
            <a:pPr lvl="0" algn="ctr" fontAlgn="base">
              <a:spcBef>
                <a:spcPct val="0"/>
              </a:spcBef>
              <a:spcAft>
                <a:spcPct val="0"/>
              </a:spcAft>
            </a:pPr>
            <a:r>
              <a:rPr lang="fr-FR" sz="1400" b="1" dirty="0">
                <a:solidFill>
                  <a:srgbClr val="0070C0"/>
                </a:solidFill>
                <a:latin typeface="Arial" panose="020B0604020202020204" pitchFamily="34" charset="0"/>
                <a:cs typeface="Arial" panose="020B0604020202020204" pitchFamily="34" charset="0"/>
              </a:rPr>
              <a:t>Axe 1 uniquement </a:t>
            </a:r>
          </a:p>
          <a:p>
            <a:pPr lvl="0" fontAlgn="base">
              <a:spcBef>
                <a:spcPct val="0"/>
              </a:spcBef>
              <a:spcAft>
                <a:spcPct val="0"/>
              </a:spcAft>
            </a:pPr>
            <a:endParaRPr lang="fr-FR" sz="1400" b="1" dirty="0">
              <a:solidFill>
                <a:srgbClr val="353D4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fr-FR" sz="1400" b="1" dirty="0">
                <a:solidFill>
                  <a:srgbClr val="353D4D"/>
                </a:solidFill>
                <a:latin typeface="Arial" panose="020B0604020202020204" pitchFamily="34" charset="0"/>
                <a:cs typeface="Arial" panose="020B0604020202020204" pitchFamily="34" charset="0"/>
              </a:rPr>
              <a:t>Contribution à l’avancement des questions scientifiques et technologiques </a:t>
            </a:r>
          </a:p>
          <a:p>
            <a:pPr marL="214313" indent="-214313">
              <a:buFont typeface="Arial" panose="020B0604020202020204" pitchFamily="34" charset="0"/>
              <a:buChar char="•"/>
            </a:pPr>
            <a:r>
              <a:rPr lang="fr-FR" sz="1400" b="1" dirty="0">
                <a:solidFill>
                  <a:srgbClr val="353D4D"/>
                </a:solidFill>
                <a:latin typeface="Arial" panose="020B0604020202020204" pitchFamily="34" charset="0"/>
                <a:cs typeface="Arial" panose="020B0604020202020204" pitchFamily="34" charset="0"/>
              </a:rPr>
              <a:t>Originalité, degré d'innovation </a:t>
            </a:r>
            <a:r>
              <a:rPr lang="fr-FR" sz="1400" dirty="0">
                <a:solidFill>
                  <a:srgbClr val="353D4D"/>
                </a:solidFill>
                <a:latin typeface="Arial" panose="020B0604020202020204" pitchFamily="34" charset="0"/>
                <a:cs typeface="Arial" panose="020B0604020202020204" pitchFamily="34" charset="0"/>
              </a:rPr>
              <a:t>(scientifique,  technique, méthodologique,…) </a:t>
            </a:r>
          </a:p>
          <a:p>
            <a:pPr marL="214313" indent="-214313">
              <a:buFont typeface="Arial" panose="020B0604020202020204" pitchFamily="34" charset="0"/>
              <a:buChar char="•"/>
            </a:pPr>
            <a:r>
              <a:rPr lang="fr-FR" sz="1400" b="1" dirty="0">
                <a:solidFill>
                  <a:srgbClr val="353D4D"/>
                </a:solidFill>
                <a:latin typeface="Arial" panose="020B0604020202020204" pitchFamily="34" charset="0"/>
                <a:cs typeface="Arial" panose="020B0604020202020204" pitchFamily="34" charset="0"/>
              </a:rPr>
              <a:t>Impact économique </a:t>
            </a:r>
            <a:r>
              <a:rPr lang="fr-FR" sz="1400" dirty="0">
                <a:solidFill>
                  <a:srgbClr val="353D4D"/>
                </a:solidFill>
                <a:latin typeface="Arial" panose="020B0604020202020204" pitchFamily="34" charset="0"/>
                <a:cs typeface="Arial" panose="020B0604020202020204" pitchFamily="34" charset="0"/>
              </a:rPr>
              <a:t>du projet et contribution au développement de marchés</a:t>
            </a:r>
          </a:p>
          <a:p>
            <a:pPr marL="214313" indent="-214313">
              <a:buFont typeface="Arial" panose="020B0604020202020204" pitchFamily="34" charset="0"/>
              <a:buChar char="•"/>
            </a:pPr>
            <a:r>
              <a:rPr lang="fr-FR" sz="1400" b="1" dirty="0">
                <a:solidFill>
                  <a:srgbClr val="353D4D"/>
                </a:solidFill>
                <a:latin typeface="Arial" panose="020B0604020202020204" pitchFamily="34" charset="0"/>
                <a:cs typeface="Arial" panose="020B0604020202020204" pitchFamily="34" charset="0"/>
              </a:rPr>
              <a:t>Diversité des sources de financement </a:t>
            </a:r>
          </a:p>
          <a:p>
            <a:pPr marL="214313" indent="-214313">
              <a:buFont typeface="Arial" panose="020B0604020202020204" pitchFamily="34" charset="0"/>
              <a:buChar char="•"/>
            </a:pPr>
            <a:r>
              <a:rPr lang="fr-FR" sz="1400" b="1" dirty="0">
                <a:solidFill>
                  <a:srgbClr val="353D4D"/>
                </a:solidFill>
                <a:latin typeface="Arial" panose="020B0604020202020204" pitchFamily="34" charset="0"/>
                <a:cs typeface="Arial" panose="020B0604020202020204" pitchFamily="34" charset="0"/>
              </a:rPr>
              <a:t>Caractères pluridisciplinaire et transversal </a:t>
            </a:r>
            <a:r>
              <a:rPr lang="fr-FR" sz="1400" dirty="0">
                <a:solidFill>
                  <a:srgbClr val="353D4D"/>
                </a:solidFill>
                <a:latin typeface="Arial" panose="020B0604020202020204" pitchFamily="34" charset="0"/>
                <a:cs typeface="Arial" panose="020B0604020202020204" pitchFamily="34" charset="0"/>
              </a:rPr>
              <a:t>du projet </a:t>
            </a:r>
          </a:p>
          <a:p>
            <a:pPr marL="214313" indent="-214313">
              <a:buFont typeface="Arial" panose="020B0604020202020204" pitchFamily="34" charset="0"/>
              <a:buChar char="•"/>
            </a:pPr>
            <a:r>
              <a:rPr lang="fr-FR" sz="1400" b="1" dirty="0">
                <a:solidFill>
                  <a:srgbClr val="353D4D"/>
                </a:solidFill>
                <a:latin typeface="Arial" panose="020B0604020202020204" pitchFamily="34" charset="0"/>
                <a:cs typeface="Arial" panose="020B0604020202020204" pitchFamily="34" charset="0"/>
              </a:rPr>
              <a:t>Dimension régionale du projet et/ou intégration des enjeux sociétaux </a:t>
            </a:r>
            <a:r>
              <a:rPr lang="fr-FR" sz="1400" dirty="0">
                <a:solidFill>
                  <a:srgbClr val="353D4D"/>
                </a:solidFill>
                <a:latin typeface="Arial" panose="020B0604020202020204" pitchFamily="34" charset="0"/>
                <a:cs typeface="Arial" panose="020B0604020202020204" pitchFamily="34" charset="0"/>
              </a:rPr>
              <a:t>spécifiques au territoire</a:t>
            </a:r>
          </a:p>
          <a:p>
            <a:pPr marL="214313" indent="-214313">
              <a:buFont typeface="Arial" panose="020B0604020202020204" pitchFamily="34" charset="0"/>
              <a:buChar char="•"/>
            </a:pPr>
            <a:endParaRPr lang="fr-FR" sz="1400" dirty="0">
              <a:solidFill>
                <a:schemeClr val="tx1"/>
              </a:solidFill>
            </a:endParaRPr>
          </a:p>
          <a:p>
            <a:pPr marL="214313" indent="-214313">
              <a:buFont typeface="Arial" panose="020B0604020202020204" pitchFamily="34" charset="0"/>
              <a:buChar char="•"/>
            </a:pPr>
            <a:endParaRPr lang="fr-FR" dirty="0">
              <a:solidFill>
                <a:schemeClr val="tx1"/>
              </a:solidFill>
              <a:latin typeface="+mj-lt"/>
            </a:endParaRPr>
          </a:p>
        </p:txBody>
      </p:sp>
      <p:pic>
        <p:nvPicPr>
          <p:cNvPr id="4" name="Image 3">
            <a:extLst>
              <a:ext uri="{FF2B5EF4-FFF2-40B4-BE49-F238E27FC236}">
                <a16:creationId xmlns:a16="http://schemas.microsoft.com/office/drawing/2014/main" id="{10F82D3B-0E22-4EBC-B734-45B661B6EAF2}"/>
              </a:ext>
            </a:extLst>
          </p:cNvPr>
          <p:cNvPicPr>
            <a:picLocks noChangeAspect="1"/>
          </p:cNvPicPr>
          <p:nvPr/>
        </p:nvPicPr>
        <p:blipFill>
          <a:blip r:embed="rId2" cstate="print"/>
          <a:stretch>
            <a:fillRect/>
          </a:stretch>
        </p:blipFill>
        <p:spPr>
          <a:xfrm>
            <a:off x="6228184" y="4077072"/>
            <a:ext cx="1941087" cy="929472"/>
          </a:xfrm>
          <a:prstGeom prst="rect">
            <a:avLst/>
          </a:prstGeom>
          <a:effectLst>
            <a:softEdge rad="330200"/>
          </a:effectLst>
        </p:spPr>
      </p:pic>
      <p:sp>
        <p:nvSpPr>
          <p:cNvPr id="5" name="AutoShape 1">
            <a:extLst>
              <a:ext uri="{FF2B5EF4-FFF2-40B4-BE49-F238E27FC236}">
                <a16:creationId xmlns:a16="http://schemas.microsoft.com/office/drawing/2014/main" id="{BF450274-C2C9-4F89-8C16-B2315C0E329E}"/>
              </a:ext>
            </a:extLst>
          </p:cNvPr>
          <p:cNvSpPr>
            <a:spLocks noChangeArrowheads="1"/>
          </p:cNvSpPr>
          <p:nvPr/>
        </p:nvSpPr>
        <p:spPr bwMode="auto">
          <a:xfrm>
            <a:off x="3575384" y="1769280"/>
            <a:ext cx="5112568" cy="2354514"/>
          </a:xfrm>
          <a:prstGeom prst="roundRect">
            <a:avLst>
              <a:gd name="adj" fmla="val 16667"/>
            </a:avLst>
          </a:prstGeom>
          <a:ln>
            <a:headEnd/>
            <a:tailEnd/>
          </a:ln>
          <a:effectLst>
            <a:outerShdw blurRad="50800" dist="38100" algn="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rstTxWarp prst="textNoShape">
              <a:avLst/>
            </a:prstTxWarp>
          </a:bodyPr>
          <a:lstStyle/>
          <a:p>
            <a:pPr algn="ctr"/>
            <a:r>
              <a:rPr lang="fr-FR" sz="1400" b="1" dirty="0">
                <a:solidFill>
                  <a:srgbClr val="0070C0"/>
                </a:solidFill>
                <a:latin typeface="Arial" panose="020B0604020202020204" pitchFamily="34" charset="0"/>
                <a:cs typeface="Arial" panose="020B0604020202020204" pitchFamily="34" charset="0"/>
              </a:rPr>
              <a:t>Axe 2 uniquement</a:t>
            </a:r>
          </a:p>
          <a:p>
            <a:pPr marL="214313" indent="-214313">
              <a:buFont typeface="Arial" panose="020B0604020202020204" pitchFamily="34" charset="0"/>
              <a:buChar char="•"/>
            </a:pPr>
            <a:endParaRPr lang="fr-FR" sz="1400" b="1"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fr-FR" sz="1400" b="1" dirty="0">
                <a:solidFill>
                  <a:srgbClr val="353D4D"/>
                </a:solidFill>
                <a:latin typeface="Arial" panose="020B0604020202020204" pitchFamily="34" charset="0"/>
                <a:cs typeface="Arial" panose="020B0604020202020204" pitchFamily="34" charset="0"/>
              </a:rPr>
              <a:t>Caractères pluridisciplinaire et transversal </a:t>
            </a:r>
            <a:r>
              <a:rPr lang="fr-FR" sz="1400" dirty="0">
                <a:solidFill>
                  <a:srgbClr val="353D4D"/>
                </a:solidFill>
                <a:latin typeface="Arial" panose="020B0604020202020204" pitchFamily="34" charset="0"/>
                <a:cs typeface="Arial" panose="020B0604020202020204" pitchFamily="34" charset="0"/>
              </a:rPr>
              <a:t>du projet </a:t>
            </a:r>
          </a:p>
          <a:p>
            <a:pPr marL="214313" indent="-214313">
              <a:buFont typeface="Arial" panose="020B0604020202020204" pitchFamily="34" charset="0"/>
              <a:buChar char="•"/>
            </a:pPr>
            <a:r>
              <a:rPr lang="fr-FR" sz="1400" b="1" dirty="0">
                <a:solidFill>
                  <a:srgbClr val="353D4D"/>
                </a:solidFill>
                <a:latin typeface="Arial" panose="020B0604020202020204" pitchFamily="34" charset="0"/>
                <a:cs typeface="Arial" panose="020B0604020202020204" pitchFamily="34" charset="0"/>
              </a:rPr>
              <a:t>Caractère innovant </a:t>
            </a:r>
            <a:r>
              <a:rPr lang="fr-FR" sz="1400" dirty="0">
                <a:solidFill>
                  <a:srgbClr val="353D4D"/>
                </a:solidFill>
                <a:latin typeface="Arial" panose="020B0604020202020204" pitchFamily="34" charset="0"/>
                <a:cs typeface="Arial" panose="020B0604020202020204" pitchFamily="34" charset="0"/>
              </a:rPr>
              <a:t>du projet sur la thématique visée</a:t>
            </a:r>
          </a:p>
          <a:p>
            <a:pPr marL="214313" indent="-214313">
              <a:buFont typeface="Arial" panose="020B0604020202020204" pitchFamily="34" charset="0"/>
              <a:buChar char="•"/>
            </a:pPr>
            <a:r>
              <a:rPr lang="fr-FR" sz="1400" b="1" dirty="0">
                <a:solidFill>
                  <a:srgbClr val="353D4D"/>
                </a:solidFill>
                <a:latin typeface="Arial" panose="020B0604020202020204" pitchFamily="34" charset="0"/>
                <a:cs typeface="Arial" panose="020B0604020202020204" pitchFamily="34" charset="0"/>
              </a:rPr>
              <a:t>Diversité des sources de financement </a:t>
            </a:r>
            <a:r>
              <a:rPr lang="fr-FR" sz="1400" dirty="0">
                <a:solidFill>
                  <a:srgbClr val="353D4D"/>
                </a:solidFill>
                <a:latin typeface="Arial" panose="020B0604020202020204" pitchFamily="34" charset="0"/>
                <a:cs typeface="Arial" panose="020B0604020202020204" pitchFamily="34" charset="0"/>
              </a:rPr>
              <a:t>( cofinancements, aides nationales, européennes, …)</a:t>
            </a:r>
          </a:p>
          <a:p>
            <a:pPr marL="214313" indent="-214313">
              <a:buFont typeface="Arial" panose="020B0604020202020204" pitchFamily="34" charset="0"/>
              <a:buChar char="•"/>
            </a:pPr>
            <a:r>
              <a:rPr lang="fr-FR" sz="1400" b="1" dirty="0">
                <a:solidFill>
                  <a:srgbClr val="353D4D"/>
                </a:solidFill>
                <a:latin typeface="Arial" panose="020B0604020202020204" pitchFamily="34" charset="0"/>
                <a:cs typeface="Arial" panose="020B0604020202020204" pitchFamily="34" charset="0"/>
              </a:rPr>
              <a:t>Dimension régionale du projet et/ou intégration des enjeux sociétaux </a:t>
            </a:r>
            <a:r>
              <a:rPr lang="fr-FR" sz="1400" dirty="0">
                <a:solidFill>
                  <a:srgbClr val="353D4D"/>
                </a:solidFill>
                <a:latin typeface="Arial" panose="020B0604020202020204" pitchFamily="34" charset="0"/>
                <a:cs typeface="Arial" panose="020B0604020202020204" pitchFamily="34" charset="0"/>
              </a:rPr>
              <a:t>spécifiques au territoire</a:t>
            </a:r>
          </a:p>
          <a:p>
            <a:pPr marL="214313" indent="-214313">
              <a:buFont typeface="Arial" panose="020B0604020202020204" pitchFamily="34" charset="0"/>
              <a:buChar char="•"/>
            </a:pPr>
            <a:endParaRPr lang="fr-FR" dirty="0"/>
          </a:p>
        </p:txBody>
      </p:sp>
      <p:sp>
        <p:nvSpPr>
          <p:cNvPr id="6" name="AutoShape 1">
            <a:extLst>
              <a:ext uri="{FF2B5EF4-FFF2-40B4-BE49-F238E27FC236}">
                <a16:creationId xmlns:a16="http://schemas.microsoft.com/office/drawing/2014/main" id="{48AECECF-94EA-4A5A-8B07-6F47022F4F93}"/>
              </a:ext>
            </a:extLst>
          </p:cNvPr>
          <p:cNvSpPr>
            <a:spLocks noChangeArrowheads="1"/>
          </p:cNvSpPr>
          <p:nvPr/>
        </p:nvSpPr>
        <p:spPr bwMode="auto">
          <a:xfrm>
            <a:off x="3575384" y="5121120"/>
            <a:ext cx="5112568" cy="1555797"/>
          </a:xfrm>
          <a:prstGeom prst="roundRect">
            <a:avLst>
              <a:gd name="adj" fmla="val 16667"/>
            </a:avLst>
          </a:prstGeom>
          <a:ln>
            <a:headEnd/>
            <a:tailEnd/>
          </a:ln>
          <a:effectLst>
            <a:outerShdw blurRad="50800" dist="38100" algn="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rstTxWarp prst="textNoShape">
              <a:avLst/>
            </a:prstTxWarp>
          </a:bodyPr>
          <a:lstStyle/>
          <a:p>
            <a:pPr algn="ctr"/>
            <a:r>
              <a:rPr lang="fr-FR" sz="1400" b="1" dirty="0">
                <a:solidFill>
                  <a:srgbClr val="0070C0"/>
                </a:solidFill>
                <a:latin typeface="Arial" panose="020B0604020202020204" pitchFamily="34" charset="0"/>
                <a:cs typeface="Arial" panose="020B0604020202020204" pitchFamily="34" charset="0"/>
              </a:rPr>
              <a:t>Axe 3 uniquement</a:t>
            </a:r>
          </a:p>
          <a:p>
            <a:pPr marL="214313" indent="-214313">
              <a:buFont typeface="Arial" panose="020B0604020202020204" pitchFamily="34" charset="0"/>
              <a:buChar char="•"/>
            </a:pPr>
            <a:endParaRPr lang="fr-FR" sz="1400" b="1" dirty="0">
              <a:solidFill>
                <a:srgbClr val="353D4D"/>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fr-FR" sz="1400" b="1" dirty="0">
                <a:solidFill>
                  <a:srgbClr val="353D4D"/>
                </a:solidFill>
                <a:latin typeface="Arial" panose="020B0604020202020204" pitchFamily="34" charset="0"/>
                <a:cs typeface="Arial" panose="020B0604020202020204" pitchFamily="34" charset="0"/>
              </a:rPr>
              <a:t>Caractère mutualisé </a:t>
            </a:r>
            <a:r>
              <a:rPr lang="fr-FR" sz="1400" dirty="0">
                <a:solidFill>
                  <a:srgbClr val="353D4D"/>
                </a:solidFill>
                <a:latin typeface="Arial" panose="020B0604020202020204" pitchFamily="34" charset="0"/>
                <a:cs typeface="Arial" panose="020B0604020202020204" pitchFamily="34" charset="0"/>
              </a:rPr>
              <a:t>du projet </a:t>
            </a:r>
          </a:p>
          <a:p>
            <a:pPr marL="214313" indent="-214313">
              <a:buFont typeface="Arial" panose="020B0604020202020204" pitchFamily="34" charset="0"/>
              <a:buChar char="•"/>
            </a:pPr>
            <a:r>
              <a:rPr lang="fr-FR" sz="1400" b="1" dirty="0">
                <a:solidFill>
                  <a:srgbClr val="353D4D"/>
                </a:solidFill>
                <a:latin typeface="Arial" panose="020B0604020202020204" pitchFamily="34" charset="0"/>
                <a:cs typeface="Arial" panose="020B0604020202020204" pitchFamily="34" charset="0"/>
              </a:rPr>
              <a:t>Apport du projet à l’attractivité et au rayonnement </a:t>
            </a:r>
            <a:r>
              <a:rPr lang="fr-FR" sz="1600" b="1" dirty="0">
                <a:solidFill>
                  <a:srgbClr val="353D4D"/>
                </a:solidFill>
                <a:latin typeface="Arial" panose="020B0604020202020204" pitchFamily="34" charset="0"/>
                <a:cs typeface="Arial" panose="020B0604020202020204" pitchFamily="34" charset="0"/>
              </a:rPr>
              <a:t>international de la région </a:t>
            </a:r>
            <a:r>
              <a:rPr lang="fr-FR" sz="1600" dirty="0">
                <a:solidFill>
                  <a:srgbClr val="353D4D"/>
                </a:solidFill>
                <a:latin typeface="Arial" panose="020B0604020202020204" pitchFamily="34" charset="0"/>
                <a:cs typeface="Arial" panose="020B0604020202020204" pitchFamily="34" charset="0"/>
              </a:rPr>
              <a:t>en matière d’ESRI </a:t>
            </a:r>
          </a:p>
          <a:p>
            <a:pPr marL="214313" indent="-214313">
              <a:buFont typeface="Arial" panose="020B0604020202020204" pitchFamily="34" charset="0"/>
              <a:buChar char="•"/>
            </a:pPr>
            <a:endParaRPr lang="fr-FR" dirty="0"/>
          </a:p>
        </p:txBody>
      </p:sp>
      <p:sp>
        <p:nvSpPr>
          <p:cNvPr id="9" name="Titre 6">
            <a:extLst>
              <a:ext uri="{FF2B5EF4-FFF2-40B4-BE49-F238E27FC236}">
                <a16:creationId xmlns:a16="http://schemas.microsoft.com/office/drawing/2014/main" id="{E60E68B3-31B7-4C09-9512-7B3E39AED7CB}"/>
              </a:ext>
            </a:extLst>
          </p:cNvPr>
          <p:cNvSpPr txBox="1">
            <a:spLocks/>
          </p:cNvSpPr>
          <p:nvPr/>
        </p:nvSpPr>
        <p:spPr bwMode="auto">
          <a:xfrm>
            <a:off x="302840" y="816095"/>
            <a:ext cx="8229600" cy="5246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defTabSz="457200" rtl="0" eaLnBrk="1" fontAlgn="base" hangingPunct="1">
              <a:spcBef>
                <a:spcPct val="0"/>
              </a:spcBef>
              <a:spcAft>
                <a:spcPct val="0"/>
              </a:spcAft>
              <a:defRPr sz="4400">
                <a:solidFill>
                  <a:srgbClr val="000000"/>
                </a:solidFill>
                <a:latin typeface="+mj-lt"/>
                <a:ea typeface="+mj-ea"/>
                <a:cs typeface="+mj-cs"/>
                <a:sym typeface="Calibri" panose="020F0502020204030204" pitchFamily="34" charset="0"/>
              </a:defRPr>
            </a:lvl1pPr>
            <a:lvl2pPr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anose="020F0502020204030204" pitchFamily="34" charset="0"/>
              </a:defRPr>
            </a:lvl2pPr>
            <a:lvl3pPr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anose="020F0502020204030204" pitchFamily="34" charset="0"/>
              </a:defRPr>
            </a:lvl3pPr>
            <a:lvl4pPr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anose="020F0502020204030204" pitchFamily="34" charset="0"/>
              </a:defRPr>
            </a:lvl4pPr>
            <a:lvl5pPr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anose="020F0502020204030204" pitchFamily="34" charset="0"/>
              </a:defRPr>
            </a:lvl5pPr>
            <a:lvl6pPr marL="457200"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itchFamily="-108" charset="0"/>
              </a:defRPr>
            </a:lvl6pPr>
            <a:lvl7pPr marL="914400"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itchFamily="-108" charset="0"/>
              </a:defRPr>
            </a:lvl7pPr>
            <a:lvl8pPr marL="1371600"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itchFamily="-108" charset="0"/>
              </a:defRPr>
            </a:lvl8pPr>
            <a:lvl9pPr marL="1828800"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itchFamily="-108" charset="0"/>
              </a:defRPr>
            </a:lvl9pPr>
          </a:lstStyle>
          <a:p>
            <a:pPr algn="l">
              <a:lnSpc>
                <a:spcPct val="90000"/>
              </a:lnSpc>
            </a:pPr>
            <a:r>
              <a:rPr lang="fr-FR" altLang="fr-FR" sz="2800" b="1" kern="0" dirty="0">
                <a:solidFill>
                  <a:srgbClr val="0390CE"/>
                </a:solidFill>
                <a:latin typeface="Arial" panose="020B0604020202020204" pitchFamily="34" charset="0"/>
                <a:cs typeface="Arial" panose="020B0604020202020204" pitchFamily="34" charset="0"/>
                <a:sym typeface="Arial Narrow" panose="020B0606020202030204" pitchFamily="34" charset="0"/>
              </a:rPr>
              <a:t>1. Présentation de l’AP 2020 :                                           </a:t>
            </a:r>
          </a:p>
          <a:p>
            <a:pPr algn="l">
              <a:lnSpc>
                <a:spcPct val="90000"/>
              </a:lnSpc>
            </a:pPr>
            <a:r>
              <a:rPr lang="fr-FR" altLang="fr-FR" sz="2800" b="1" kern="0" dirty="0">
                <a:solidFill>
                  <a:srgbClr val="0390CE"/>
                </a:solidFill>
                <a:latin typeface="Arial" panose="020B0604020202020204" pitchFamily="34" charset="0"/>
                <a:cs typeface="Arial" panose="020B0604020202020204" pitchFamily="34" charset="0"/>
                <a:sym typeface="Arial Narrow" panose="020B0606020202030204" pitchFamily="34" charset="0"/>
              </a:rPr>
              <a:t>    </a:t>
            </a:r>
            <a:r>
              <a:rPr lang="fr-FR" altLang="fr-FR" sz="2400" dirty="0">
                <a:solidFill>
                  <a:srgbClr val="878A94"/>
                </a:solidFill>
                <a:latin typeface="Arial" panose="020B0604020202020204" pitchFamily="34" charset="0"/>
                <a:cs typeface="Arial" panose="020B0604020202020204" pitchFamily="34" charset="0"/>
                <a:sym typeface="Arial Narrow" panose="020B0606020202030204" pitchFamily="34" charset="0"/>
              </a:rPr>
              <a:t>Critères d’instruction spécifiques à chaque axe</a:t>
            </a:r>
            <a:endParaRPr lang="fr-FR" altLang="fr-FR" sz="1800" kern="0" dirty="0">
              <a:solidFill>
                <a:srgbClr val="878A9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8288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6">
            <a:extLst>
              <a:ext uri="{FF2B5EF4-FFF2-40B4-BE49-F238E27FC236}">
                <a16:creationId xmlns:a16="http://schemas.microsoft.com/office/drawing/2014/main" id="{074883F0-7204-4A6C-BE8F-AC9698F17CF3}"/>
              </a:ext>
            </a:extLst>
          </p:cNvPr>
          <p:cNvSpPr txBox="1">
            <a:spLocks/>
          </p:cNvSpPr>
          <p:nvPr/>
        </p:nvSpPr>
        <p:spPr bwMode="auto">
          <a:xfrm>
            <a:off x="302840" y="816095"/>
            <a:ext cx="8229600" cy="11445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defTabSz="457200" rtl="0" eaLnBrk="1" fontAlgn="base" hangingPunct="1">
              <a:spcBef>
                <a:spcPct val="0"/>
              </a:spcBef>
              <a:spcAft>
                <a:spcPct val="0"/>
              </a:spcAft>
              <a:defRPr sz="4400">
                <a:solidFill>
                  <a:srgbClr val="000000"/>
                </a:solidFill>
                <a:latin typeface="+mj-lt"/>
                <a:ea typeface="+mj-ea"/>
                <a:cs typeface="+mj-cs"/>
                <a:sym typeface="Calibri" panose="020F0502020204030204" pitchFamily="34" charset="0"/>
              </a:defRPr>
            </a:lvl1pPr>
            <a:lvl2pPr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anose="020F0502020204030204" pitchFamily="34" charset="0"/>
              </a:defRPr>
            </a:lvl2pPr>
            <a:lvl3pPr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anose="020F0502020204030204" pitchFamily="34" charset="0"/>
              </a:defRPr>
            </a:lvl3pPr>
            <a:lvl4pPr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anose="020F0502020204030204" pitchFamily="34" charset="0"/>
              </a:defRPr>
            </a:lvl4pPr>
            <a:lvl5pPr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anose="020F0502020204030204" pitchFamily="34" charset="0"/>
              </a:defRPr>
            </a:lvl5pPr>
            <a:lvl6pPr marL="457200"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itchFamily="-108" charset="0"/>
              </a:defRPr>
            </a:lvl6pPr>
            <a:lvl7pPr marL="914400"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itchFamily="-108" charset="0"/>
              </a:defRPr>
            </a:lvl7pPr>
            <a:lvl8pPr marL="1371600"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itchFamily="-108" charset="0"/>
              </a:defRPr>
            </a:lvl8pPr>
            <a:lvl9pPr marL="1828800"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itchFamily="-108" charset="0"/>
              </a:defRPr>
            </a:lvl9pPr>
          </a:lstStyle>
          <a:p>
            <a:pPr marL="514350" indent="-514350" algn="l">
              <a:lnSpc>
                <a:spcPct val="90000"/>
              </a:lnSpc>
              <a:buAutoNum type="arabicPeriod"/>
            </a:pPr>
            <a:r>
              <a:rPr lang="fr-FR" altLang="fr-FR" sz="2800" b="1" kern="0" dirty="0">
                <a:solidFill>
                  <a:srgbClr val="0390CE"/>
                </a:solidFill>
                <a:latin typeface="Arial" panose="020B0604020202020204" pitchFamily="34" charset="0"/>
                <a:cs typeface="Arial" panose="020B0604020202020204" pitchFamily="34" charset="0"/>
                <a:sym typeface="Arial Narrow" panose="020B0606020202030204" pitchFamily="34" charset="0"/>
              </a:rPr>
              <a:t>Présentation de l’AP 2020 : </a:t>
            </a:r>
          </a:p>
          <a:p>
            <a:pPr algn="l">
              <a:lnSpc>
                <a:spcPct val="90000"/>
              </a:lnSpc>
            </a:pPr>
            <a:r>
              <a:rPr lang="fr-FR" altLang="fr-FR" sz="2800" b="1" kern="0" dirty="0">
                <a:solidFill>
                  <a:srgbClr val="0390CE"/>
                </a:solidFill>
                <a:latin typeface="Arial" panose="020B0604020202020204" pitchFamily="34" charset="0"/>
                <a:cs typeface="Arial" panose="020B0604020202020204" pitchFamily="34" charset="0"/>
                <a:sym typeface="Arial Narrow" panose="020B0606020202030204" pitchFamily="34" charset="0"/>
              </a:rPr>
              <a:t>     </a:t>
            </a:r>
            <a:r>
              <a:rPr lang="fr-FR" altLang="fr-FR" sz="2800" kern="0" dirty="0">
                <a:solidFill>
                  <a:schemeClr val="tx2"/>
                </a:solidFill>
                <a:latin typeface="Arial" panose="020B0604020202020204" pitchFamily="34" charset="0"/>
                <a:cs typeface="Arial" panose="020B0604020202020204" pitchFamily="34" charset="0"/>
                <a:sym typeface="Arial Narrow" panose="020B0606020202030204" pitchFamily="34" charset="0"/>
              </a:rPr>
              <a:t>P</a:t>
            </a:r>
            <a:r>
              <a:rPr lang="fr-FR" altLang="fr-FR" sz="2400" dirty="0">
                <a:solidFill>
                  <a:schemeClr val="tx2"/>
                </a:solidFill>
                <a:latin typeface="Arial" panose="020B0604020202020204" pitchFamily="34" charset="0"/>
                <a:cs typeface="Arial" panose="020B0604020202020204" pitchFamily="34" charset="0"/>
                <a:sym typeface="Arial Narrow" panose="020B0606020202030204" pitchFamily="34" charset="0"/>
              </a:rPr>
              <a:t>rocédure</a:t>
            </a:r>
            <a:r>
              <a:rPr lang="fr-FR" altLang="fr-FR" sz="2800" b="1" kern="0" dirty="0">
                <a:solidFill>
                  <a:srgbClr val="404040"/>
                </a:solidFill>
                <a:latin typeface="Arial" panose="020B0604020202020204" pitchFamily="34" charset="0"/>
                <a:cs typeface="Arial" panose="020B0604020202020204" pitchFamily="34" charset="0"/>
                <a:sym typeface="Arial Narrow" panose="020B0606020202030204" pitchFamily="34" charset="0"/>
              </a:rPr>
              <a:t/>
            </a:r>
            <a:br>
              <a:rPr lang="fr-FR" altLang="fr-FR" sz="2800" b="1" kern="0" dirty="0">
                <a:solidFill>
                  <a:srgbClr val="404040"/>
                </a:solidFill>
                <a:latin typeface="Arial" panose="020B0604020202020204" pitchFamily="34" charset="0"/>
                <a:cs typeface="Arial" panose="020B0604020202020204" pitchFamily="34" charset="0"/>
                <a:sym typeface="Arial Narrow" panose="020B0606020202030204" pitchFamily="34" charset="0"/>
              </a:rPr>
            </a:br>
            <a:endParaRPr lang="fr-FR" altLang="fr-FR" sz="1800" kern="0" dirty="0">
              <a:solidFill>
                <a:srgbClr val="878A94"/>
              </a:solidFill>
              <a:latin typeface="Arial" panose="020B0604020202020204" pitchFamily="34" charset="0"/>
              <a:cs typeface="Arial" panose="020B0604020202020204" pitchFamily="34" charset="0"/>
            </a:endParaRPr>
          </a:p>
        </p:txBody>
      </p:sp>
      <p:sp>
        <p:nvSpPr>
          <p:cNvPr id="4" name="AutoShape 1">
            <a:extLst>
              <a:ext uri="{FF2B5EF4-FFF2-40B4-BE49-F238E27FC236}">
                <a16:creationId xmlns:a16="http://schemas.microsoft.com/office/drawing/2014/main" id="{780784EC-F6EE-4A9F-810C-C7FE57C5EC27}"/>
              </a:ext>
            </a:extLst>
          </p:cNvPr>
          <p:cNvSpPr>
            <a:spLocks noChangeArrowheads="1"/>
          </p:cNvSpPr>
          <p:nvPr/>
        </p:nvSpPr>
        <p:spPr bwMode="auto">
          <a:xfrm>
            <a:off x="683568" y="1960682"/>
            <a:ext cx="7776864" cy="3772574"/>
          </a:xfrm>
          <a:prstGeom prst="roundRect">
            <a:avLst>
              <a:gd name="adj" fmla="val 16667"/>
            </a:avLst>
          </a:prstGeom>
          <a:ln>
            <a:headEnd/>
            <a:tailEnd/>
          </a:ln>
          <a:effectLst>
            <a:outerShdw blurRad="50800" dist="38100" algn="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rstTxWarp prst="textNoShape">
              <a:avLst/>
            </a:prstTxWarp>
          </a:bodyPr>
          <a:lstStyle/>
          <a:p>
            <a:pPr marL="342900" indent="-342900">
              <a:buFont typeface="Arial" panose="020B0604020202020204" pitchFamily="34" charset="0"/>
              <a:buChar char="•"/>
            </a:pPr>
            <a:r>
              <a:rPr lang="fr-FR" sz="1600" b="1" dirty="0">
                <a:latin typeface="Arial" panose="020B0604020202020204" pitchFamily="34" charset="0"/>
                <a:ea typeface="Times New Roman" pitchFamily="18" charset="0"/>
                <a:cs typeface="Arial" panose="020B0604020202020204" pitchFamily="34" charset="0"/>
              </a:rPr>
              <a:t>Dépôt des projets </a:t>
            </a:r>
            <a:r>
              <a:rPr lang="fr-FR" sz="1600" dirty="0">
                <a:latin typeface="Arial" panose="020B0604020202020204" pitchFamily="34" charset="0"/>
                <a:ea typeface="Times New Roman" pitchFamily="18" charset="0"/>
                <a:cs typeface="Arial" panose="020B0604020202020204" pitchFamily="34" charset="0"/>
              </a:rPr>
              <a:t>dans l’extranet et assistance hotline technique pour répondre aux questions des établissements et porteurs de projets (procédure dématérialisée)</a:t>
            </a:r>
          </a:p>
          <a:p>
            <a:pPr marL="342900" indent="-342900">
              <a:buFont typeface="Arial" panose="020B0604020202020204" pitchFamily="34" charset="0"/>
              <a:buChar char="•"/>
            </a:pPr>
            <a:endParaRPr lang="fr-FR" sz="1600" dirty="0">
              <a:latin typeface="Arial" panose="020B0604020202020204" pitchFamily="34" charset="0"/>
              <a:ea typeface="Times New Roman" pitchFamily="18" charset="0"/>
              <a:cs typeface="Arial" panose="020B0604020202020204" pitchFamily="34" charset="0"/>
            </a:endParaRPr>
          </a:p>
          <a:p>
            <a:pPr marL="342900" indent="-342900">
              <a:buFont typeface="Arial" panose="020B0604020202020204" pitchFamily="34" charset="0"/>
              <a:buChar char="•"/>
            </a:pPr>
            <a:r>
              <a:rPr lang="fr-FR" sz="1600" b="1" dirty="0">
                <a:latin typeface="Arial" panose="020B0604020202020204" pitchFamily="34" charset="0"/>
                <a:ea typeface="Times New Roman" pitchFamily="18" charset="0"/>
                <a:cs typeface="Arial" panose="020B0604020202020204" pitchFamily="34" charset="0"/>
              </a:rPr>
              <a:t>Validation des dossiers </a:t>
            </a:r>
            <a:r>
              <a:rPr lang="fr-FR" sz="1600" dirty="0">
                <a:latin typeface="Arial" panose="020B0604020202020204" pitchFamily="34" charset="0"/>
                <a:ea typeface="Times New Roman" pitchFamily="18" charset="0"/>
                <a:cs typeface="Arial" panose="020B0604020202020204" pitchFamily="34" charset="0"/>
              </a:rPr>
              <a:t>par le chef d’établissement, classement et avis des COMUES</a:t>
            </a:r>
          </a:p>
          <a:p>
            <a:pPr marL="342900" indent="-342900">
              <a:buFont typeface="Arial" panose="020B0604020202020204" pitchFamily="34" charset="0"/>
              <a:buChar char="•"/>
            </a:pPr>
            <a:endParaRPr lang="fr-FR" sz="1600" b="1" dirty="0">
              <a:latin typeface="Arial" panose="020B0604020202020204" pitchFamily="34" charset="0"/>
              <a:ea typeface="Times New Roman" pitchFamily="18" charset="0"/>
              <a:cs typeface="Arial" panose="020B0604020202020204" pitchFamily="34" charset="0"/>
            </a:endParaRPr>
          </a:p>
          <a:p>
            <a:pPr marL="342900" indent="-342900">
              <a:buFont typeface="Arial" panose="020B0604020202020204" pitchFamily="34" charset="0"/>
              <a:buChar char="•"/>
            </a:pPr>
            <a:r>
              <a:rPr lang="fr-FR" sz="1600" b="1" dirty="0">
                <a:latin typeface="Arial" panose="020B0604020202020204" pitchFamily="34" charset="0"/>
                <a:cs typeface="Arial" panose="020B0604020202020204" pitchFamily="34" charset="0"/>
              </a:rPr>
              <a:t>Instruction</a:t>
            </a:r>
            <a:endParaRPr lang="fr-FR"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fr-FR" sz="16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FR" sz="1600" b="1" dirty="0">
                <a:latin typeface="Arial" panose="020B0604020202020204" pitchFamily="34" charset="0"/>
                <a:cs typeface="Arial" panose="020B0604020202020204" pitchFamily="34" charset="0"/>
              </a:rPr>
              <a:t>Présentation des projets au Comité SRESRI</a:t>
            </a:r>
          </a:p>
          <a:p>
            <a:pPr marL="342900" indent="-342900">
              <a:buFont typeface="Arial" panose="020B0604020202020204" pitchFamily="34" charset="0"/>
              <a:buChar char="•"/>
            </a:pPr>
            <a:endParaRPr lang="fr-FR" sz="16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FR" sz="1600" b="1" dirty="0">
                <a:latin typeface="Arial" panose="020B0604020202020204" pitchFamily="34" charset="0"/>
                <a:cs typeface="Arial" panose="020B0604020202020204" pitchFamily="34" charset="0"/>
              </a:rPr>
              <a:t>Vote des projets en Commission permanente </a:t>
            </a:r>
          </a:p>
          <a:p>
            <a:pPr marL="342900" indent="-342900">
              <a:buFont typeface="Arial" panose="020B0604020202020204" pitchFamily="34" charset="0"/>
              <a:buChar char="•"/>
            </a:pPr>
            <a:endParaRPr lang="fr-FR" sz="16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FR" sz="1600" b="1" dirty="0">
                <a:latin typeface="Arial" panose="020B0604020202020204" pitchFamily="34" charset="0"/>
                <a:cs typeface="Arial" panose="020B0604020202020204" pitchFamily="34" charset="0"/>
              </a:rPr>
              <a:t>Envoi des conventions attributives de subvention</a:t>
            </a:r>
          </a:p>
          <a:p>
            <a:endParaRPr lang="fr-FR" sz="1400" dirty="0"/>
          </a:p>
          <a:p>
            <a:pPr marL="214313" indent="-214313">
              <a:buFont typeface="Arial" panose="020B0604020202020204" pitchFamily="34" charset="0"/>
              <a:buChar char="•"/>
            </a:pPr>
            <a:endParaRPr lang="fr-FR" dirty="0">
              <a:solidFill>
                <a:schemeClr val="tx1"/>
              </a:solidFill>
              <a:latin typeface="+mj-lt"/>
            </a:endParaRPr>
          </a:p>
        </p:txBody>
      </p:sp>
    </p:spTree>
    <p:extLst>
      <p:ext uri="{BB962C8B-B14F-4D97-AF65-F5344CB8AC3E}">
        <p14:creationId xmlns:p14="http://schemas.microsoft.com/office/powerpoint/2010/main" val="3725682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6">
            <a:extLst>
              <a:ext uri="{FF2B5EF4-FFF2-40B4-BE49-F238E27FC236}">
                <a16:creationId xmlns:a16="http://schemas.microsoft.com/office/drawing/2014/main" id="{7D28D3AC-8ED0-4BFF-A53D-68717E5010CC}"/>
              </a:ext>
            </a:extLst>
          </p:cNvPr>
          <p:cNvSpPr txBox="1">
            <a:spLocks/>
          </p:cNvSpPr>
          <p:nvPr/>
        </p:nvSpPr>
        <p:spPr bwMode="auto">
          <a:xfrm>
            <a:off x="302840" y="816095"/>
            <a:ext cx="8229600" cy="5246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defTabSz="457200" rtl="0" eaLnBrk="1" fontAlgn="base" hangingPunct="1">
              <a:spcBef>
                <a:spcPct val="0"/>
              </a:spcBef>
              <a:spcAft>
                <a:spcPct val="0"/>
              </a:spcAft>
              <a:defRPr sz="4400">
                <a:solidFill>
                  <a:srgbClr val="000000"/>
                </a:solidFill>
                <a:latin typeface="+mj-lt"/>
                <a:ea typeface="+mj-ea"/>
                <a:cs typeface="+mj-cs"/>
                <a:sym typeface="Calibri" panose="020F0502020204030204" pitchFamily="34" charset="0"/>
              </a:defRPr>
            </a:lvl1pPr>
            <a:lvl2pPr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anose="020F0502020204030204" pitchFamily="34" charset="0"/>
              </a:defRPr>
            </a:lvl2pPr>
            <a:lvl3pPr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anose="020F0502020204030204" pitchFamily="34" charset="0"/>
              </a:defRPr>
            </a:lvl3pPr>
            <a:lvl4pPr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anose="020F0502020204030204" pitchFamily="34" charset="0"/>
              </a:defRPr>
            </a:lvl4pPr>
            <a:lvl5pPr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anose="020F0502020204030204" pitchFamily="34" charset="0"/>
              </a:defRPr>
            </a:lvl5pPr>
            <a:lvl6pPr marL="457200"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itchFamily="-108" charset="0"/>
              </a:defRPr>
            </a:lvl6pPr>
            <a:lvl7pPr marL="914400"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itchFamily="-108" charset="0"/>
              </a:defRPr>
            </a:lvl7pPr>
            <a:lvl8pPr marL="1371600"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itchFamily="-108" charset="0"/>
              </a:defRPr>
            </a:lvl8pPr>
            <a:lvl9pPr marL="1828800" algn="ctr" defTabSz="457200" rtl="0" eaLnBrk="1" fontAlgn="base" hangingPunct="1">
              <a:spcBef>
                <a:spcPct val="0"/>
              </a:spcBef>
              <a:spcAft>
                <a:spcPct val="0"/>
              </a:spcAft>
              <a:defRPr sz="4400">
                <a:solidFill>
                  <a:srgbClr val="000000"/>
                </a:solidFill>
                <a:latin typeface="Calibri" pitchFamily="-108" charset="0"/>
                <a:ea typeface="Calibri" pitchFamily="-108" charset="0"/>
                <a:cs typeface="Calibri" pitchFamily="-108" charset="0"/>
                <a:sym typeface="Calibri" pitchFamily="-108" charset="0"/>
              </a:defRPr>
            </a:lvl9pPr>
          </a:lstStyle>
          <a:p>
            <a:pPr marL="514350" indent="-514350" algn="l">
              <a:lnSpc>
                <a:spcPct val="90000"/>
              </a:lnSpc>
              <a:buAutoNum type="arabicPeriod"/>
            </a:pPr>
            <a:r>
              <a:rPr lang="fr-FR" altLang="fr-FR" sz="2800" b="1" kern="0" dirty="0">
                <a:solidFill>
                  <a:srgbClr val="0390CE"/>
                </a:solidFill>
                <a:latin typeface="Arial" panose="020B0604020202020204" pitchFamily="34" charset="0"/>
                <a:cs typeface="Arial" panose="020B0604020202020204" pitchFamily="34" charset="0"/>
                <a:sym typeface="Arial Narrow" panose="020B0606020202030204" pitchFamily="34" charset="0"/>
              </a:rPr>
              <a:t>Présentation de l’AP 2020 :</a:t>
            </a:r>
          </a:p>
          <a:p>
            <a:pPr algn="l">
              <a:lnSpc>
                <a:spcPct val="90000"/>
              </a:lnSpc>
            </a:pPr>
            <a:r>
              <a:rPr lang="fr-FR" altLang="fr-FR" sz="2800" b="1" kern="0" dirty="0">
                <a:solidFill>
                  <a:srgbClr val="0390CE"/>
                </a:solidFill>
                <a:latin typeface="Arial" panose="020B0604020202020204" pitchFamily="34" charset="0"/>
                <a:cs typeface="Arial" panose="020B0604020202020204" pitchFamily="34" charset="0"/>
                <a:sym typeface="Arial Narrow" panose="020B0606020202030204" pitchFamily="34" charset="0"/>
              </a:rPr>
              <a:t>     </a:t>
            </a:r>
            <a:r>
              <a:rPr lang="fr-FR" altLang="fr-FR" sz="2400" dirty="0">
                <a:solidFill>
                  <a:srgbClr val="878A94"/>
                </a:solidFill>
                <a:latin typeface="Arial" panose="020B0604020202020204" pitchFamily="34" charset="0"/>
                <a:cs typeface="Arial" panose="020B0604020202020204" pitchFamily="34" charset="0"/>
                <a:sym typeface="Arial Narrow" panose="020B0606020202030204" pitchFamily="34" charset="0"/>
              </a:rPr>
              <a:t>Calendrier</a:t>
            </a:r>
            <a:endParaRPr lang="fr-FR" altLang="fr-FR" sz="1800" kern="0" dirty="0">
              <a:solidFill>
                <a:srgbClr val="878A94"/>
              </a:solidFill>
              <a:latin typeface="Arial" panose="020B0604020202020204" pitchFamily="34" charset="0"/>
              <a:cs typeface="Arial" panose="020B0604020202020204" pitchFamily="34" charset="0"/>
            </a:endParaRPr>
          </a:p>
        </p:txBody>
      </p:sp>
      <p:sp>
        <p:nvSpPr>
          <p:cNvPr id="4" name="AutoShape 1">
            <a:extLst>
              <a:ext uri="{FF2B5EF4-FFF2-40B4-BE49-F238E27FC236}">
                <a16:creationId xmlns:a16="http://schemas.microsoft.com/office/drawing/2014/main" id="{9E3D7EB8-B159-4B47-A53B-9565508FD0F8}"/>
              </a:ext>
            </a:extLst>
          </p:cNvPr>
          <p:cNvSpPr>
            <a:spLocks noChangeArrowheads="1"/>
          </p:cNvSpPr>
          <p:nvPr/>
        </p:nvSpPr>
        <p:spPr bwMode="auto">
          <a:xfrm>
            <a:off x="457200" y="1844824"/>
            <a:ext cx="8229600" cy="4392488"/>
          </a:xfrm>
          <a:prstGeom prst="roundRect">
            <a:avLst>
              <a:gd name="adj" fmla="val 16667"/>
            </a:avLst>
          </a:prstGeom>
          <a:ln>
            <a:headEnd/>
            <a:tailEnd/>
          </a:ln>
          <a:effectLst>
            <a:outerShdw blurRad="50800" dist="38100" algn="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rstTxWarp prst="textNoShape">
              <a:avLst/>
            </a:prstTxWarp>
          </a:bodyPr>
          <a:lstStyle/>
          <a:p>
            <a:pPr marL="228600">
              <a:spcAft>
                <a:spcPts val="0"/>
              </a:spcAft>
            </a:pPr>
            <a:endParaRPr lang="fr-FR" sz="16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Calibri" panose="020F0502020204030204" pitchFamily="34" charset="0"/>
              <a:buChar char="-"/>
            </a:pPr>
            <a:r>
              <a:rPr lang="fr-FR" sz="1600" b="1" kern="0" dirty="0">
                <a:solidFill>
                  <a:srgbClr val="0390CE"/>
                </a:solidFill>
                <a:latin typeface="Arial" panose="020B0604020202020204" pitchFamily="34" charset="0"/>
                <a:cs typeface="Arial" panose="020B0604020202020204" pitchFamily="34" charset="0"/>
              </a:rPr>
              <a:t>Lancement de l’appel à projets et ouverture de l’extranet </a:t>
            </a:r>
            <a:r>
              <a:rPr lang="fr-FR" sz="1600" b="1" kern="0" dirty="0">
                <a:solidFill>
                  <a:srgbClr val="0390CE"/>
                </a:solidFill>
                <a:latin typeface="Arial" panose="020B0604020202020204" pitchFamily="34" charset="0"/>
                <a:cs typeface="Arial" panose="020B0604020202020204" pitchFamily="34" charset="0"/>
                <a:sym typeface="Wingdings" panose="05000000000000000000" pitchFamily="2" charset="2"/>
              </a:rPr>
              <a:t></a:t>
            </a:r>
            <a:r>
              <a:rPr lang="fr-FR" sz="1600" b="1" kern="0" dirty="0">
                <a:solidFill>
                  <a:srgbClr val="0390CE"/>
                </a:solidFill>
                <a:latin typeface="Arial" panose="020B0604020202020204" pitchFamily="34" charset="0"/>
                <a:cs typeface="Arial" panose="020B0604020202020204" pitchFamily="34" charset="0"/>
              </a:rPr>
              <a:t> </a:t>
            </a:r>
            <a:r>
              <a:rPr lang="fr-FR" sz="1600" dirty="0">
                <a:latin typeface="Arial" panose="020B0604020202020204" pitchFamily="34" charset="0"/>
                <a:ea typeface="Times New Roman" panose="02020603050405020304" pitchFamily="18" charset="0"/>
                <a:cs typeface="Arial" panose="020B0604020202020204" pitchFamily="34" charset="0"/>
              </a:rPr>
              <a:t>lundi 9 décembre</a:t>
            </a:r>
          </a:p>
          <a:p>
            <a:pPr lvl="0" algn="just">
              <a:spcAft>
                <a:spcPts val="0"/>
              </a:spcAft>
            </a:pPr>
            <a:endParaRPr lang="fr-FR" sz="16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Calibri" panose="020F0502020204030204" pitchFamily="34" charset="0"/>
              <a:buChar char="-"/>
            </a:pPr>
            <a:r>
              <a:rPr lang="fr-FR" sz="1600" b="1" kern="0" dirty="0">
                <a:solidFill>
                  <a:srgbClr val="0390CE"/>
                </a:solidFill>
                <a:latin typeface="Arial" panose="020B0604020202020204" pitchFamily="34" charset="0"/>
                <a:cs typeface="Arial" panose="020B0604020202020204" pitchFamily="34" charset="0"/>
              </a:rPr>
              <a:t>Dépôt et classement des candidatures par les porteurs de projets et les établissements éligibles </a:t>
            </a:r>
            <a:r>
              <a:rPr lang="fr-FR" sz="1600" b="1" kern="0" dirty="0">
                <a:solidFill>
                  <a:srgbClr val="0390CE"/>
                </a:solidFill>
                <a:latin typeface="Arial" panose="020B0604020202020204" pitchFamily="34" charset="0"/>
                <a:cs typeface="Arial" panose="020B0604020202020204" pitchFamily="34" charset="0"/>
                <a:sym typeface="Wingdings" panose="05000000000000000000" pitchFamily="2" charset="2"/>
              </a:rPr>
              <a:t> </a:t>
            </a:r>
            <a:r>
              <a:rPr lang="fr-FR" sz="1600" b="1" kern="0" dirty="0">
                <a:solidFill>
                  <a:srgbClr val="0390CE"/>
                </a:solidFill>
                <a:latin typeface="Arial" panose="020B0604020202020204" pitchFamily="34" charset="0"/>
                <a:cs typeface="Arial" panose="020B0604020202020204" pitchFamily="34" charset="0"/>
              </a:rPr>
              <a:t> </a:t>
            </a:r>
            <a:r>
              <a:rPr lang="fr-FR" sz="1600" dirty="0">
                <a:latin typeface="Arial" panose="020B0604020202020204" pitchFamily="34" charset="0"/>
                <a:ea typeface="Calibri" panose="020F0502020204030204" pitchFamily="34" charset="0"/>
                <a:cs typeface="Arial" panose="020B0604020202020204" pitchFamily="34" charset="0"/>
              </a:rPr>
              <a:t>jusqu’au vendredi 28 février 2020 inclus</a:t>
            </a:r>
          </a:p>
          <a:p>
            <a:pPr algn="just">
              <a:spcAft>
                <a:spcPts val="0"/>
              </a:spcAft>
            </a:pPr>
            <a:endParaRPr lang="fr-FR" sz="1600" b="1" dirty="0">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fr-FR" sz="1600" b="1" dirty="0">
                <a:latin typeface="Arial" panose="020B0604020202020204" pitchFamily="34" charset="0"/>
                <a:ea typeface="Calibri" panose="020F0502020204030204" pitchFamily="34" charset="0"/>
                <a:cs typeface="Arial" panose="020B0604020202020204" pitchFamily="34" charset="0"/>
              </a:rPr>
              <a:t>	→ les projets devront être validés avant cette date par les chefs 	d’établissements</a:t>
            </a:r>
          </a:p>
          <a:p>
            <a:pPr algn="just">
              <a:spcAft>
                <a:spcPts val="0"/>
              </a:spcAft>
            </a:pPr>
            <a:endParaRPr lang="fr-FR" sz="1600" b="1" dirty="0">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fr-FR" sz="1600" dirty="0">
                <a:solidFill>
                  <a:srgbClr val="0390CE"/>
                </a:solidFill>
                <a:latin typeface="Arial" panose="020B0604020202020204" pitchFamily="34" charset="0"/>
                <a:ea typeface="Calibri" panose="020F0502020204030204" pitchFamily="34" charset="0"/>
                <a:cs typeface="Arial" panose="020B0604020202020204" pitchFamily="34" charset="0"/>
              </a:rPr>
              <a:t>-</a:t>
            </a:r>
            <a:r>
              <a:rPr lang="fr-FR" sz="1600" b="1" dirty="0">
                <a:solidFill>
                  <a:srgbClr val="0390CE"/>
                </a:solidFill>
                <a:latin typeface="Arial" panose="020B0604020202020204" pitchFamily="34" charset="0"/>
                <a:ea typeface="Calibri" panose="020F0502020204030204" pitchFamily="34" charset="0"/>
                <a:cs typeface="Arial" panose="020B0604020202020204" pitchFamily="34" charset="0"/>
              </a:rPr>
              <a:t>     Avis des COMUES </a:t>
            </a:r>
            <a:r>
              <a:rPr lang="fr-FR" sz="1600" b="1" kern="0" dirty="0">
                <a:solidFill>
                  <a:srgbClr val="0390CE"/>
                </a:solidFill>
                <a:latin typeface="Arial" panose="020B0604020202020204" pitchFamily="34" charset="0"/>
                <a:cs typeface="Arial" panose="020B0604020202020204" pitchFamily="34" charset="0"/>
                <a:sym typeface="Wingdings" panose="05000000000000000000" pitchFamily="2" charset="2"/>
              </a:rPr>
              <a:t></a:t>
            </a:r>
            <a:r>
              <a:rPr lang="fr-FR" sz="1600" b="1" kern="0" dirty="0">
                <a:solidFill>
                  <a:srgbClr val="0390CE"/>
                </a:solidFill>
                <a:latin typeface="Arial" panose="020B0604020202020204" pitchFamily="34" charset="0"/>
                <a:cs typeface="Arial" panose="020B0604020202020204" pitchFamily="34" charset="0"/>
              </a:rPr>
              <a:t> </a:t>
            </a:r>
            <a:r>
              <a:rPr lang="fr-FR" sz="1600" dirty="0">
                <a:latin typeface="Arial" panose="020B0604020202020204" pitchFamily="34" charset="0"/>
                <a:ea typeface="Times New Roman" panose="02020603050405020304" pitchFamily="18" charset="0"/>
                <a:cs typeface="Arial" panose="020B0604020202020204" pitchFamily="34" charset="0"/>
              </a:rPr>
              <a:t>du 28 février au 27 mars 2020</a:t>
            </a:r>
          </a:p>
          <a:p>
            <a:pPr algn="just">
              <a:spcAft>
                <a:spcPts val="0"/>
              </a:spcAft>
            </a:pPr>
            <a:endParaRPr lang="fr-FR" sz="1600" b="1"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Calibri" panose="020F0502020204030204" pitchFamily="34" charset="0"/>
              <a:buChar char="-"/>
            </a:pPr>
            <a:r>
              <a:rPr lang="fr-FR" sz="1600" b="1" kern="0" dirty="0">
                <a:solidFill>
                  <a:srgbClr val="0390CE"/>
                </a:solidFill>
                <a:latin typeface="Arial" panose="020B0604020202020204" pitchFamily="34" charset="0"/>
                <a:cs typeface="Arial" panose="020B0604020202020204" pitchFamily="34" charset="0"/>
              </a:rPr>
              <a:t>Instruction des dossiers </a:t>
            </a:r>
            <a:r>
              <a:rPr lang="fr-FR" sz="1600" b="1" kern="0" dirty="0">
                <a:solidFill>
                  <a:srgbClr val="0390CE"/>
                </a:solidFill>
                <a:latin typeface="Arial" panose="020B0604020202020204" pitchFamily="34" charset="0"/>
                <a:cs typeface="Arial" panose="020B0604020202020204" pitchFamily="34" charset="0"/>
                <a:sym typeface="Wingdings" panose="05000000000000000000" pitchFamily="2" charset="2"/>
              </a:rPr>
              <a:t> </a:t>
            </a:r>
            <a:r>
              <a:rPr lang="fr-FR" sz="1600" b="1" kern="0" dirty="0">
                <a:solidFill>
                  <a:srgbClr val="0390CE"/>
                </a:solidFill>
                <a:latin typeface="Arial" panose="020B0604020202020204" pitchFamily="34" charset="0"/>
                <a:cs typeface="Arial" panose="020B0604020202020204" pitchFamily="34" charset="0"/>
              </a:rPr>
              <a:t> </a:t>
            </a:r>
            <a:r>
              <a:rPr lang="fr-FR" sz="1600" dirty="0">
                <a:latin typeface="Arial" panose="020B0604020202020204" pitchFamily="34" charset="0"/>
                <a:ea typeface="Times New Roman" panose="02020603050405020304" pitchFamily="18" charset="0"/>
                <a:cs typeface="Arial" panose="020B0604020202020204" pitchFamily="34" charset="0"/>
              </a:rPr>
              <a:t>du 2 mars au 11 mai 2020</a:t>
            </a:r>
          </a:p>
          <a:p>
            <a:pPr marL="342900" lvl="0" indent="-342900" algn="just">
              <a:spcAft>
                <a:spcPts val="0"/>
              </a:spcAft>
              <a:buFont typeface="Calibri" panose="020F0502020204030204" pitchFamily="34" charset="0"/>
              <a:buChar char="-"/>
            </a:pPr>
            <a:endParaRPr lang="fr-FR" sz="16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Calibri" panose="020F0502020204030204" pitchFamily="34" charset="0"/>
              <a:buChar char="-"/>
            </a:pPr>
            <a:r>
              <a:rPr lang="fr-FR" sz="1600" b="1" kern="0" dirty="0">
                <a:solidFill>
                  <a:srgbClr val="0390CE"/>
                </a:solidFill>
                <a:latin typeface="Arial" panose="020B0604020202020204" pitchFamily="34" charset="0"/>
                <a:cs typeface="Arial" panose="020B0604020202020204" pitchFamily="34" charset="0"/>
              </a:rPr>
              <a:t>Comité SRESRI d’arbitrage des dossiers </a:t>
            </a:r>
            <a:r>
              <a:rPr lang="fr-FR" sz="1600" b="1" kern="0" dirty="0">
                <a:solidFill>
                  <a:srgbClr val="0390CE"/>
                </a:solidFill>
                <a:latin typeface="Arial" panose="020B0604020202020204" pitchFamily="34" charset="0"/>
                <a:cs typeface="Arial" panose="020B0604020202020204" pitchFamily="34" charset="0"/>
                <a:sym typeface="Wingdings" panose="05000000000000000000" pitchFamily="2" charset="2"/>
              </a:rPr>
              <a:t></a:t>
            </a:r>
            <a:r>
              <a:rPr lang="fr-FR" sz="1600" b="1" kern="0" dirty="0">
                <a:solidFill>
                  <a:srgbClr val="0390CE"/>
                </a:solidFill>
                <a:latin typeface="Arial" panose="020B0604020202020204" pitchFamily="34" charset="0"/>
                <a:cs typeface="Arial" panose="020B0604020202020204" pitchFamily="34" charset="0"/>
              </a:rPr>
              <a:t> </a:t>
            </a:r>
            <a:r>
              <a:rPr lang="fr-FR" sz="1600" kern="0" dirty="0">
                <a:solidFill>
                  <a:schemeClr val="tx1"/>
                </a:solidFill>
                <a:latin typeface="Arial" panose="020B0604020202020204" pitchFamily="34" charset="0"/>
                <a:cs typeface="Arial" panose="020B0604020202020204" pitchFamily="34" charset="0"/>
              </a:rPr>
              <a:t>fin mai ou </a:t>
            </a:r>
            <a:r>
              <a:rPr lang="fr-FR" sz="1600" dirty="0">
                <a:latin typeface="Arial" panose="020B0604020202020204" pitchFamily="34" charset="0"/>
                <a:ea typeface="Calibri" panose="020F0502020204030204" pitchFamily="34" charset="0"/>
                <a:cs typeface="Arial" panose="020B0604020202020204" pitchFamily="34" charset="0"/>
              </a:rPr>
              <a:t>début juin 2020</a:t>
            </a:r>
          </a:p>
          <a:p>
            <a:pPr marL="342900" lvl="0" indent="-342900" algn="just">
              <a:spcAft>
                <a:spcPts val="0"/>
              </a:spcAft>
              <a:buFont typeface="Calibri" panose="020F0502020204030204" pitchFamily="34" charset="0"/>
              <a:buChar char="-"/>
            </a:pPr>
            <a:endParaRPr lang="fr-FR" sz="16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Calibri" panose="020F0502020204030204" pitchFamily="34" charset="0"/>
              <a:buChar char="-"/>
            </a:pPr>
            <a:r>
              <a:rPr lang="fr-FR" sz="1600" b="1" kern="0" dirty="0">
                <a:solidFill>
                  <a:srgbClr val="0390CE"/>
                </a:solidFill>
                <a:latin typeface="Arial" panose="020B0604020202020204" pitchFamily="34" charset="0"/>
                <a:cs typeface="Arial" panose="020B0604020202020204" pitchFamily="34" charset="0"/>
              </a:rPr>
              <a:t>Vote des dossiers </a:t>
            </a:r>
            <a:r>
              <a:rPr lang="fr-FR" sz="1600" b="1" kern="0" dirty="0">
                <a:solidFill>
                  <a:srgbClr val="0390CE"/>
                </a:solidFill>
                <a:latin typeface="Arial" panose="020B0604020202020204" pitchFamily="34" charset="0"/>
                <a:cs typeface="Arial" panose="020B0604020202020204" pitchFamily="34" charset="0"/>
                <a:sym typeface="Wingdings" panose="05000000000000000000" pitchFamily="2" charset="2"/>
              </a:rPr>
              <a:t></a:t>
            </a:r>
            <a:r>
              <a:rPr lang="fr-FR" sz="1600" b="1" kern="0" dirty="0">
                <a:solidFill>
                  <a:srgbClr val="0390CE"/>
                </a:solidFill>
                <a:latin typeface="Arial" panose="020B0604020202020204" pitchFamily="34" charset="0"/>
                <a:cs typeface="Arial" panose="020B0604020202020204" pitchFamily="34" charset="0"/>
              </a:rPr>
              <a:t> </a:t>
            </a:r>
            <a:r>
              <a:rPr lang="fr-FR" sz="1600" kern="0" dirty="0">
                <a:solidFill>
                  <a:schemeClr val="tx1"/>
                </a:solidFill>
                <a:latin typeface="Arial" panose="020B0604020202020204" pitchFamily="34" charset="0"/>
                <a:cs typeface="Arial" panose="020B0604020202020204" pitchFamily="34" charset="0"/>
              </a:rPr>
              <a:t>C</a:t>
            </a:r>
            <a:r>
              <a:rPr lang="fr-FR" sz="1600" dirty="0">
                <a:latin typeface="Arial" panose="020B0604020202020204" pitchFamily="34" charset="0"/>
                <a:ea typeface="Calibri" panose="020F0502020204030204" pitchFamily="34" charset="0"/>
                <a:cs typeface="Arial" panose="020B0604020202020204" pitchFamily="34" charset="0"/>
              </a:rPr>
              <a:t>ommission permanente fin juin</a:t>
            </a:r>
          </a:p>
          <a:p>
            <a:endParaRPr lang="fr-FR" sz="1400" dirty="0"/>
          </a:p>
          <a:p>
            <a:pPr marL="214313" indent="-214313">
              <a:buFont typeface="Arial" panose="020B0604020202020204" pitchFamily="34" charset="0"/>
              <a:buChar char="•"/>
            </a:pPr>
            <a:endParaRPr lang="fr-FR" dirty="0">
              <a:solidFill>
                <a:schemeClr val="tx1"/>
              </a:solidFill>
              <a:latin typeface="+mj-lt"/>
            </a:endParaRPr>
          </a:p>
        </p:txBody>
      </p:sp>
    </p:spTree>
    <p:extLst>
      <p:ext uri="{BB962C8B-B14F-4D97-AF65-F5344CB8AC3E}">
        <p14:creationId xmlns:p14="http://schemas.microsoft.com/office/powerpoint/2010/main" val="328235905"/>
      </p:ext>
    </p:extLst>
  </p:cSld>
  <p:clrMapOvr>
    <a:masterClrMapping/>
  </p:clrMapOvr>
</p:sld>
</file>

<file path=ppt/theme/theme1.xml><?xml version="1.0" encoding="utf-8"?>
<a:theme xmlns:a="http://schemas.openxmlformats.org/drawingml/2006/main" name="aura_modele_powerpoint_nouvelle_charte_v6">
  <a:themeElements>
    <a:clrScheme name="">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Default">
      <a:majorFont>
        <a:latin typeface="Calibri"/>
        <a:ea typeface="Calibri"/>
        <a:cs typeface="Calibri"/>
      </a:majorFont>
      <a:minorFont>
        <a:latin typeface="Calibri"/>
        <a:ea typeface="Calibri"/>
        <a:cs typeface="Calibri"/>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4F81BD"/>
          </a:solidFill>
          <a:prstDash val="solid"/>
          <a:bevel/>
          <a:headEnd type="none" w="med" len="med"/>
          <a:tailEnd type="none" w="med" len="med"/>
        </a:ln>
        <a:effectLst/>
      </a:spPr>
      <a:bodyPr vert="horz" wrap="square" lIns="45720" tIns="45720" rIns="45720" bIns="45720" numCol="1" anchor="t" anchorCtr="0" compatLnSpc="1">
        <a:prstTxWarp prst="textNoShape">
          <a:avLst/>
        </a:prstTxWarp>
        <a:spAutoFit/>
      </a:bodyPr>
      <a:lstStyle>
        <a:defPPr marL="0" marR="0" indent="0" algn="l" defTabSz="457200" rtl="0" eaLnBrk="1" fontAlgn="base" latinLnBrk="0" hangingPunct="0">
          <a:lnSpc>
            <a:spcPct val="100000"/>
          </a:lnSpc>
          <a:spcBef>
            <a:spcPct val="0"/>
          </a:spcBef>
          <a:spcAft>
            <a:spcPct val="0"/>
          </a:spcAft>
          <a:buClrTx/>
          <a:buSzTx/>
          <a:buFontTx/>
          <a:buNone/>
          <a:tabLst/>
          <a:defRPr kumimoji="0" lang="fr-FR" sz="1800" b="0" i="0" u="none" strike="noStrike" cap="none" normalizeH="0" baseline="0">
            <a:ln>
              <a:noFill/>
            </a:ln>
            <a:solidFill>
              <a:srgbClr val="000000"/>
            </a:solidFill>
            <a:effectLst/>
            <a:latin typeface="Calibri" pitchFamily="-108" charset="0"/>
            <a:ea typeface="Calibri" pitchFamily="-108" charset="0"/>
            <a:cs typeface="Calibri" pitchFamily="-108" charset="0"/>
            <a:sym typeface="Calibri" pitchFamily="-108" charset="0"/>
          </a:defRPr>
        </a:defPPr>
      </a:lstStyle>
    </a:spDef>
    <a:lnDef>
      <a:spPr bwMode="auto">
        <a:xfrm>
          <a:off x="0" y="0"/>
          <a:ext cx="1" cy="1"/>
        </a:xfrm>
        <a:custGeom>
          <a:avLst/>
          <a:gdLst/>
          <a:ahLst/>
          <a:cxnLst/>
          <a:rect l="0" t="0" r="0" b="0"/>
          <a:pathLst/>
        </a:custGeom>
        <a:solidFill>
          <a:srgbClr val="FFFFFF"/>
        </a:solidFill>
        <a:ln w="25400" cap="flat" cmpd="sng" algn="ctr">
          <a:solidFill>
            <a:srgbClr val="4F81BD"/>
          </a:solidFill>
          <a:prstDash val="solid"/>
          <a:bevel/>
          <a:headEnd type="none" w="med" len="med"/>
          <a:tailEnd type="none" w="med" len="med"/>
        </a:ln>
        <a:effectLst/>
      </a:spPr>
      <a:bodyPr vert="horz" wrap="square" lIns="45720" tIns="45720" rIns="45720" bIns="45720" numCol="1" anchor="t" anchorCtr="0" compatLnSpc="1">
        <a:prstTxWarp prst="textNoShape">
          <a:avLst/>
        </a:prstTxWarp>
        <a:spAutoFit/>
      </a:bodyPr>
      <a:lstStyle>
        <a:defPPr marL="0" marR="0" indent="0" algn="l" defTabSz="457200" rtl="0" eaLnBrk="1" fontAlgn="base" latinLnBrk="0" hangingPunct="0">
          <a:lnSpc>
            <a:spcPct val="100000"/>
          </a:lnSpc>
          <a:spcBef>
            <a:spcPct val="0"/>
          </a:spcBef>
          <a:spcAft>
            <a:spcPct val="0"/>
          </a:spcAft>
          <a:buClrTx/>
          <a:buSzTx/>
          <a:buFontTx/>
          <a:buNone/>
          <a:tabLst/>
          <a:defRPr kumimoji="0" lang="fr-FR" sz="1800" b="0" i="0" u="none" strike="noStrike" cap="none" normalizeH="0" baseline="0">
            <a:ln>
              <a:noFill/>
            </a:ln>
            <a:solidFill>
              <a:srgbClr val="000000"/>
            </a:solidFill>
            <a:effectLst/>
            <a:latin typeface="Calibri" pitchFamily="-108" charset="0"/>
            <a:ea typeface="Calibri" pitchFamily="-108" charset="0"/>
            <a:cs typeface="Calibri" pitchFamily="-108" charset="0"/>
            <a:sym typeface="Calibri" pitchFamily="-108" charset="0"/>
          </a:defRPr>
        </a:defPPr>
      </a:lstStyle>
    </a:lnDef>
  </a:objectDefaults>
  <a:extraClrSchemeLst/>
  <a:extLst>
    <a:ext uri="{05A4C25C-085E-4340-85A3-A5531E510DB2}">
      <thm15:themeFamily xmlns:thm15="http://schemas.microsoft.com/office/thememl/2012/main" name="aura_modele_powerpoint_nouvelle_charte_V6" id="{9D0013CE-64BF-6443-9DFF-17C4169D65B9}" vid="{452734F3-0D23-154F-B0C4-9326B601AA36}"/>
    </a:ext>
  </a:extLst>
</a:theme>
</file>

<file path=ppt/theme/theme2.xml><?xml version="1.0" encoding="utf-8"?>
<a:theme xmlns:a="http://schemas.openxmlformats.org/drawingml/2006/main" name="Thème Office">
  <a:themeElements>
    <a:clrScheme name="">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PresentationAURA</Template>
  <TotalTime>879</TotalTime>
  <Words>930</Words>
  <Application>Microsoft Office PowerPoint</Application>
  <PresentationFormat>Affichage à l'écran (4:3)</PresentationFormat>
  <Paragraphs>234</Paragraphs>
  <Slides>18</Slides>
  <Notes>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18</vt:i4>
      </vt:variant>
    </vt:vector>
  </HeadingPairs>
  <TitlesOfParts>
    <vt:vector size="25" baseType="lpstr">
      <vt:lpstr>Arial</vt:lpstr>
      <vt:lpstr>Arial Narrow</vt:lpstr>
      <vt:lpstr>Calibri</vt:lpstr>
      <vt:lpstr>Helvetica Neue</vt:lpstr>
      <vt:lpstr>Times New Roman</vt:lpstr>
      <vt:lpstr>Wingdings</vt:lpstr>
      <vt:lpstr>aura_modele_powerpoint_nouvelle_charte_v6</vt:lpstr>
      <vt:lpstr>Présentation de l’appel à projets  Pack Ambition International   Edition 2020  </vt:lpstr>
      <vt:lpstr>Présentation PowerPoint</vt:lpstr>
      <vt:lpstr>1. Présentation de l’AP 2020  Volet international du SRESRI – février 2017</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Conseil Régional Rhône-Alpes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de l’appel à projets  de soutien aux coopérations universitaires et scientifiques internationales   Réunion à Lyon – 14 décembre 2018</dc:title>
  <dc:creator>BOURRET Mélanie</dc:creator>
  <cp:lastModifiedBy>Colin Volle</cp:lastModifiedBy>
  <cp:revision>46</cp:revision>
  <cp:lastPrinted>2019-12-09T14:57:39Z</cp:lastPrinted>
  <dcterms:created xsi:type="dcterms:W3CDTF">2019-11-14T14:35:49Z</dcterms:created>
  <dcterms:modified xsi:type="dcterms:W3CDTF">2019-12-20T10:37:49Z</dcterms:modified>
</cp:coreProperties>
</file>